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381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7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4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9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81770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265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43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8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1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9658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03AAB-0B16-4877-91E3-89CC9364E7C1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53BD8F-542A-481C-BDA9-90519DE5A7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229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22264"/>
            <a:ext cx="9144000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 dirty="0"/>
              <a:t>BASIC  COMPUTER  ORGANIZATION  AND  DESIGN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30639" y="1047751"/>
            <a:ext cx="5208587" cy="526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ko-KR" sz="2000"/>
              <a:t>• Instruction Codes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Computer Registers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Computer Instructions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Timing and Control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Instruction Cycle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Memory Reference Instructions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Input-Output and Interrupt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Complete Computer Description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Design of Basic Computer</a:t>
            </a:r>
          </a:p>
          <a:p>
            <a:pPr>
              <a:lnSpc>
                <a:spcPct val="85000"/>
              </a:lnSpc>
            </a:pPr>
            <a:endParaRPr lang="en-US" altLang="ko-KR" sz="2000"/>
          </a:p>
          <a:p>
            <a:pPr>
              <a:lnSpc>
                <a:spcPct val="85000"/>
              </a:lnSpc>
            </a:pPr>
            <a:r>
              <a:rPr lang="en-US" altLang="ko-KR" sz="2000"/>
              <a:t>• Design of Accumulator Logic</a:t>
            </a:r>
          </a:p>
          <a:p>
            <a:pPr latinLnBrk="1">
              <a:lnSpc>
                <a:spcPct val="80000"/>
              </a:lnSpc>
            </a:pPr>
            <a:endParaRPr lang="en-US" altLang="ko-KR" sz="2000"/>
          </a:p>
        </p:txBody>
      </p:sp>
      <p:sp>
        <p:nvSpPr>
          <p:cNvPr id="54276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84705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17951" y="295276"/>
            <a:ext cx="4392613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COMMON  BUS  SYSTEM</a:t>
            </a:r>
          </a:p>
        </p:txBody>
      </p:sp>
      <p:sp>
        <p:nvSpPr>
          <p:cNvPr id="63492" name="Rectangle 166"/>
          <p:cNvSpPr>
            <a:spLocks noGrp="1" noChangeArrowheads="1"/>
          </p:cNvSpPr>
          <p:nvPr>
            <p:ph idx="1"/>
          </p:nvPr>
        </p:nvSpPr>
        <p:spPr bwMode="auto">
          <a:xfrm>
            <a:off x="2135188" y="1844676"/>
            <a:ext cx="7656512" cy="169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2000"/>
              <a:t>The registers in the Basic Computer are connected using a bus</a:t>
            </a:r>
          </a:p>
          <a:p>
            <a:r>
              <a:rPr lang="en-US" altLang="ko-KR" sz="2000"/>
              <a:t>This gives a savings in circuitry over complete connections between registers</a:t>
            </a:r>
          </a:p>
        </p:txBody>
      </p:sp>
      <p:sp>
        <p:nvSpPr>
          <p:cNvPr id="63491" name="Rectangle 152"/>
          <p:cNvSpPr>
            <a:spLocks noChangeArrowheads="1"/>
          </p:cNvSpPr>
          <p:nvPr/>
        </p:nvSpPr>
        <p:spPr bwMode="auto">
          <a:xfrm>
            <a:off x="9551853" y="0"/>
            <a:ext cx="99867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Registers</a:t>
            </a:r>
          </a:p>
        </p:txBody>
      </p:sp>
      <p:sp>
        <p:nvSpPr>
          <p:cNvPr id="63493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22798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17951" y="295276"/>
            <a:ext cx="4392613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COMMON  BUS  SYSTEM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9551853" y="0"/>
            <a:ext cx="99867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Registers</a:t>
            </a:r>
          </a:p>
        </p:txBody>
      </p:sp>
      <p:sp>
        <p:nvSpPr>
          <p:cNvPr id="64516" name="Arc 4"/>
          <p:cNvSpPr>
            <a:spLocks/>
          </p:cNvSpPr>
          <p:nvPr/>
        </p:nvSpPr>
        <p:spPr bwMode="auto">
          <a:xfrm>
            <a:off x="7173913" y="828676"/>
            <a:ext cx="106362" cy="74613"/>
          </a:xfrm>
          <a:custGeom>
            <a:avLst/>
            <a:gdLst>
              <a:gd name="T0" fmla="*/ 8598 w 21600"/>
              <a:gd name="T1" fmla="*/ 74613 h 17255"/>
              <a:gd name="T2" fmla="*/ 9110 w 21600"/>
              <a:gd name="T3" fmla="*/ 0 h 17255"/>
              <a:gd name="T4" fmla="*/ 106362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7031039" y="866775"/>
            <a:ext cx="1476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rc 6"/>
          <p:cNvSpPr>
            <a:spLocks/>
          </p:cNvSpPr>
          <p:nvPr/>
        </p:nvSpPr>
        <p:spPr bwMode="auto">
          <a:xfrm>
            <a:off x="7173913" y="939800"/>
            <a:ext cx="106362" cy="76200"/>
          </a:xfrm>
          <a:custGeom>
            <a:avLst/>
            <a:gdLst>
              <a:gd name="T0" fmla="*/ 8598 w 21600"/>
              <a:gd name="T1" fmla="*/ 76200 h 17255"/>
              <a:gd name="T2" fmla="*/ 9110 w 21600"/>
              <a:gd name="T3" fmla="*/ 0 h 17255"/>
              <a:gd name="T4" fmla="*/ 106362 w 21600"/>
              <a:gd name="T5" fmla="*/ 38623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7031039" y="982663"/>
            <a:ext cx="1476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Arc 8"/>
          <p:cNvSpPr>
            <a:spLocks/>
          </p:cNvSpPr>
          <p:nvPr/>
        </p:nvSpPr>
        <p:spPr bwMode="auto">
          <a:xfrm>
            <a:off x="7173913" y="1047751"/>
            <a:ext cx="106362" cy="74613"/>
          </a:xfrm>
          <a:custGeom>
            <a:avLst/>
            <a:gdLst>
              <a:gd name="T0" fmla="*/ 8598 w 21600"/>
              <a:gd name="T1" fmla="*/ 74613 h 17255"/>
              <a:gd name="T2" fmla="*/ 9110 w 21600"/>
              <a:gd name="T3" fmla="*/ 0 h 17255"/>
              <a:gd name="T4" fmla="*/ 106362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7031039" y="1089025"/>
            <a:ext cx="1476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6662739" y="762000"/>
            <a:ext cx="33823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S2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662739" y="868363"/>
            <a:ext cx="33823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S1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677026" y="976313"/>
            <a:ext cx="33823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S0</a:t>
            </a:r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7285038" y="831850"/>
            <a:ext cx="5191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Freeform 14"/>
          <p:cNvSpPr>
            <a:spLocks/>
          </p:cNvSpPr>
          <p:nvPr/>
        </p:nvSpPr>
        <p:spPr bwMode="auto">
          <a:xfrm>
            <a:off x="7273926" y="1190625"/>
            <a:ext cx="176213" cy="5130800"/>
          </a:xfrm>
          <a:custGeom>
            <a:avLst/>
            <a:gdLst>
              <a:gd name="T0" fmla="*/ 0 w 125"/>
              <a:gd name="T1" fmla="*/ 0 h 4233"/>
              <a:gd name="T2" fmla="*/ 124 w 125"/>
              <a:gd name="T3" fmla="*/ 0 h 4233"/>
              <a:gd name="T4" fmla="*/ 124 w 125"/>
              <a:gd name="T5" fmla="*/ 4232 h 4233"/>
              <a:gd name="T6" fmla="*/ 0 60000 65536"/>
              <a:gd name="T7" fmla="*/ 0 60000 65536"/>
              <a:gd name="T8" fmla="*/ 0 60000 65536"/>
              <a:gd name="T9" fmla="*/ 0 w 125"/>
              <a:gd name="T10" fmla="*/ 0 h 4233"/>
              <a:gd name="T11" fmla="*/ 125 w 125"/>
              <a:gd name="T12" fmla="*/ 4233 h 42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4233">
                <a:moveTo>
                  <a:pt x="0" y="0"/>
                </a:moveTo>
                <a:lnTo>
                  <a:pt x="124" y="0"/>
                </a:lnTo>
                <a:lnTo>
                  <a:pt x="124" y="4232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7662863" y="1185863"/>
            <a:ext cx="0" cy="52895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Freeform 16"/>
          <p:cNvSpPr>
            <a:spLocks/>
          </p:cNvSpPr>
          <p:nvPr/>
        </p:nvSpPr>
        <p:spPr bwMode="auto">
          <a:xfrm>
            <a:off x="7658100" y="830263"/>
            <a:ext cx="158750" cy="349250"/>
          </a:xfrm>
          <a:custGeom>
            <a:avLst/>
            <a:gdLst>
              <a:gd name="T0" fmla="*/ 0 w 113"/>
              <a:gd name="T1" fmla="*/ 288 h 289"/>
              <a:gd name="T2" fmla="*/ 112 w 113"/>
              <a:gd name="T3" fmla="*/ 288 h 289"/>
              <a:gd name="T4" fmla="*/ 112 w 113"/>
              <a:gd name="T5" fmla="*/ 0 h 289"/>
              <a:gd name="T6" fmla="*/ 0 60000 65536"/>
              <a:gd name="T7" fmla="*/ 0 60000 65536"/>
              <a:gd name="T8" fmla="*/ 0 60000 65536"/>
              <a:gd name="T9" fmla="*/ 0 w 113"/>
              <a:gd name="T10" fmla="*/ 0 h 289"/>
              <a:gd name="T11" fmla="*/ 113 w 113"/>
              <a:gd name="T12" fmla="*/ 289 h 2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289">
                <a:moveTo>
                  <a:pt x="0" y="288"/>
                </a:moveTo>
                <a:lnTo>
                  <a:pt x="112" y="288"/>
                </a:lnTo>
                <a:lnTo>
                  <a:pt x="112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7305676" y="868363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Bus</a:t>
            </a:r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5146675" y="1198564"/>
            <a:ext cx="94417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Memory unit</a:t>
            </a:r>
          </a:p>
          <a:p>
            <a:pPr latinLnBrk="1"/>
            <a:endParaRPr lang="en-US" altLang="ko-KR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240338" y="1335088"/>
            <a:ext cx="74700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4096 x 16</a:t>
            </a: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4970463" y="1152526"/>
            <a:ext cx="1389062" cy="415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059364" y="2255838"/>
            <a:ext cx="98103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  INR  CLR</a:t>
            </a:r>
          </a:p>
        </p:txBody>
      </p:sp>
      <p:sp>
        <p:nvSpPr>
          <p:cNvPr id="64534" name="Arc 22"/>
          <p:cNvSpPr>
            <a:spLocks/>
          </p:cNvSpPr>
          <p:nvPr/>
        </p:nvSpPr>
        <p:spPr bwMode="auto">
          <a:xfrm>
            <a:off x="7354888" y="1266826"/>
            <a:ext cx="106362" cy="73025"/>
          </a:xfrm>
          <a:custGeom>
            <a:avLst/>
            <a:gdLst>
              <a:gd name="T0" fmla="*/ 8598 w 21600"/>
              <a:gd name="T1" fmla="*/ 73025 h 17255"/>
              <a:gd name="T2" fmla="*/ 9110 w 21600"/>
              <a:gd name="T3" fmla="*/ 0 h 17255"/>
              <a:gd name="T4" fmla="*/ 106362 w 21600"/>
              <a:gd name="T5" fmla="*/ 37014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6364289" y="1311275"/>
            <a:ext cx="10001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6338888" y="1470025"/>
            <a:ext cx="69410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Address</a:t>
            </a:r>
          </a:p>
        </p:txBody>
      </p:sp>
      <p:sp>
        <p:nvSpPr>
          <p:cNvPr id="64537" name="Arc 25"/>
          <p:cNvSpPr>
            <a:spLocks/>
          </p:cNvSpPr>
          <p:nvPr/>
        </p:nvSpPr>
        <p:spPr bwMode="auto">
          <a:xfrm>
            <a:off x="6370638" y="1436689"/>
            <a:ext cx="106362" cy="73025"/>
          </a:xfrm>
          <a:custGeom>
            <a:avLst/>
            <a:gdLst>
              <a:gd name="T0" fmla="*/ 97021 w 21600"/>
              <a:gd name="T1" fmla="*/ 0 h 17464"/>
              <a:gd name="T2" fmla="*/ 97543 w 21600"/>
              <a:gd name="T3" fmla="*/ 73025 h 17464"/>
              <a:gd name="T4" fmla="*/ 0 w 21600"/>
              <a:gd name="T5" fmla="*/ 37014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Freeform 26"/>
          <p:cNvSpPr>
            <a:spLocks/>
          </p:cNvSpPr>
          <p:nvPr/>
        </p:nvSpPr>
        <p:spPr bwMode="auto">
          <a:xfrm>
            <a:off x="6461125" y="1473201"/>
            <a:ext cx="611188" cy="582613"/>
          </a:xfrm>
          <a:custGeom>
            <a:avLst/>
            <a:gdLst>
              <a:gd name="T0" fmla="*/ 0 w 433"/>
              <a:gd name="T1" fmla="*/ 0 h 481"/>
              <a:gd name="T2" fmla="*/ 432 w 433"/>
              <a:gd name="T3" fmla="*/ 0 h 481"/>
              <a:gd name="T4" fmla="*/ 432 w 433"/>
              <a:gd name="T5" fmla="*/ 480 h 481"/>
              <a:gd name="T6" fmla="*/ 0 60000 65536"/>
              <a:gd name="T7" fmla="*/ 0 60000 65536"/>
              <a:gd name="T8" fmla="*/ 0 60000 65536"/>
              <a:gd name="T9" fmla="*/ 0 w 433"/>
              <a:gd name="T10" fmla="*/ 0 h 481"/>
              <a:gd name="T11" fmla="*/ 433 w 433"/>
              <a:gd name="T12" fmla="*/ 481 h 4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481">
                <a:moveTo>
                  <a:pt x="0" y="0"/>
                </a:moveTo>
                <a:lnTo>
                  <a:pt x="432" y="0"/>
                </a:lnTo>
                <a:lnTo>
                  <a:pt x="432" y="48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>
            <a:off x="5992813" y="1574800"/>
            <a:ext cx="0" cy="10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5716589" y="1693863"/>
            <a:ext cx="49532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Read</a:t>
            </a:r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5002213" y="1693863"/>
            <a:ext cx="50334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Write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122864" y="1960563"/>
            <a:ext cx="1252537" cy="19526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H="1">
            <a:off x="5557838" y="2160588"/>
            <a:ext cx="0" cy="1127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5884863" y="2155826"/>
            <a:ext cx="0" cy="117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5" name="Freeform 33"/>
          <p:cNvSpPr>
            <a:spLocks/>
          </p:cNvSpPr>
          <p:nvPr/>
        </p:nvSpPr>
        <p:spPr bwMode="auto">
          <a:xfrm>
            <a:off x="6194426" y="2165351"/>
            <a:ext cx="498475" cy="117475"/>
          </a:xfrm>
          <a:custGeom>
            <a:avLst/>
            <a:gdLst>
              <a:gd name="T0" fmla="*/ 0 w 353"/>
              <a:gd name="T1" fmla="*/ 0 h 97"/>
              <a:gd name="T2" fmla="*/ 0 w 353"/>
              <a:gd name="T3" fmla="*/ 96 h 97"/>
              <a:gd name="T4" fmla="*/ 352 w 353"/>
              <a:gd name="T5" fmla="*/ 96 h 97"/>
              <a:gd name="T6" fmla="*/ 0 60000 65536"/>
              <a:gd name="T7" fmla="*/ 0 60000 65536"/>
              <a:gd name="T8" fmla="*/ 0 60000 65536"/>
              <a:gd name="T9" fmla="*/ 0 w 353"/>
              <a:gd name="T10" fmla="*/ 0 h 97"/>
              <a:gd name="T11" fmla="*/ 353 w 353"/>
              <a:gd name="T12" fmla="*/ 97 h 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" h="97">
                <a:moveTo>
                  <a:pt x="0" y="0"/>
                </a:moveTo>
                <a:lnTo>
                  <a:pt x="0" y="96"/>
                </a:lnTo>
                <a:lnTo>
                  <a:pt x="352" y="9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Arc 34"/>
          <p:cNvSpPr>
            <a:spLocks/>
          </p:cNvSpPr>
          <p:nvPr/>
        </p:nvSpPr>
        <p:spPr bwMode="auto">
          <a:xfrm>
            <a:off x="7359650" y="2027239"/>
            <a:ext cx="107950" cy="73025"/>
          </a:xfrm>
          <a:custGeom>
            <a:avLst/>
            <a:gdLst>
              <a:gd name="T0" fmla="*/ 8726 w 21600"/>
              <a:gd name="T1" fmla="*/ 73025 h 17255"/>
              <a:gd name="T2" fmla="*/ 9246 w 21600"/>
              <a:gd name="T3" fmla="*/ 0 h 17255"/>
              <a:gd name="T4" fmla="*/ 107950 w 21600"/>
              <a:gd name="T5" fmla="*/ 37014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>
            <a:off x="6399214" y="2063750"/>
            <a:ext cx="9810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5540375" y="1933575"/>
            <a:ext cx="4424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AR</a:t>
            </a:r>
          </a:p>
        </p:txBody>
      </p:sp>
      <p:sp>
        <p:nvSpPr>
          <p:cNvPr id="64549" name="Freeform 37"/>
          <p:cNvSpPr>
            <a:spLocks/>
          </p:cNvSpPr>
          <p:nvPr/>
        </p:nvSpPr>
        <p:spPr bwMode="auto">
          <a:xfrm>
            <a:off x="6132513" y="2092325"/>
            <a:ext cx="138112" cy="50800"/>
          </a:xfrm>
          <a:custGeom>
            <a:avLst/>
            <a:gdLst>
              <a:gd name="T0" fmla="*/ 0 w 97"/>
              <a:gd name="T1" fmla="*/ 40 h 41"/>
              <a:gd name="T2" fmla="*/ 48 w 97"/>
              <a:gd name="T3" fmla="*/ 0 h 41"/>
              <a:gd name="T4" fmla="*/ 96 w 97"/>
              <a:gd name="T5" fmla="*/ 40 h 41"/>
              <a:gd name="T6" fmla="*/ 0 60000 65536"/>
              <a:gd name="T7" fmla="*/ 0 60000 65536"/>
              <a:gd name="T8" fmla="*/ 0 60000 65536"/>
              <a:gd name="T9" fmla="*/ 0 w 97"/>
              <a:gd name="T10" fmla="*/ 0 h 41"/>
              <a:gd name="T11" fmla="*/ 97 w 9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41">
                <a:moveTo>
                  <a:pt x="0" y="40"/>
                </a:moveTo>
                <a:lnTo>
                  <a:pt x="48" y="0"/>
                </a:lnTo>
                <a:lnTo>
                  <a:pt x="96" y="4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5072064" y="2811463"/>
            <a:ext cx="98103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  INR  CLR</a:t>
            </a:r>
          </a:p>
        </p:txBody>
      </p:sp>
      <p:sp>
        <p:nvSpPr>
          <p:cNvPr id="64551" name="Rectangle 39"/>
          <p:cNvSpPr>
            <a:spLocks noChangeArrowheads="1"/>
          </p:cNvSpPr>
          <p:nvPr/>
        </p:nvSpPr>
        <p:spPr bwMode="auto">
          <a:xfrm>
            <a:off x="5122864" y="2519363"/>
            <a:ext cx="1252537" cy="203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>
            <a:off x="5557838" y="2727325"/>
            <a:ext cx="0" cy="10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3" name="Line 41"/>
          <p:cNvSpPr>
            <a:spLocks noChangeShapeType="1"/>
          </p:cNvSpPr>
          <p:nvPr/>
        </p:nvSpPr>
        <p:spPr bwMode="auto">
          <a:xfrm>
            <a:off x="5884863" y="2727325"/>
            <a:ext cx="0" cy="10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Freeform 42"/>
          <p:cNvSpPr>
            <a:spLocks/>
          </p:cNvSpPr>
          <p:nvPr/>
        </p:nvSpPr>
        <p:spPr bwMode="auto">
          <a:xfrm>
            <a:off x="6194426" y="2733676"/>
            <a:ext cx="487363" cy="106363"/>
          </a:xfrm>
          <a:custGeom>
            <a:avLst/>
            <a:gdLst>
              <a:gd name="T0" fmla="*/ 0 w 345"/>
              <a:gd name="T1" fmla="*/ 0 h 89"/>
              <a:gd name="T2" fmla="*/ 0 w 345"/>
              <a:gd name="T3" fmla="*/ 88 h 89"/>
              <a:gd name="T4" fmla="*/ 344 w 345"/>
              <a:gd name="T5" fmla="*/ 88 h 89"/>
              <a:gd name="T6" fmla="*/ 0 60000 65536"/>
              <a:gd name="T7" fmla="*/ 0 60000 65536"/>
              <a:gd name="T8" fmla="*/ 0 60000 65536"/>
              <a:gd name="T9" fmla="*/ 0 w 345"/>
              <a:gd name="T10" fmla="*/ 0 h 89"/>
              <a:gd name="T11" fmla="*/ 345 w 345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5" h="89">
                <a:moveTo>
                  <a:pt x="0" y="0"/>
                </a:moveTo>
                <a:lnTo>
                  <a:pt x="0" y="88"/>
                </a:lnTo>
                <a:lnTo>
                  <a:pt x="344" y="8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5" name="Rectangle 43"/>
          <p:cNvSpPr>
            <a:spLocks noChangeArrowheads="1"/>
          </p:cNvSpPr>
          <p:nvPr/>
        </p:nvSpPr>
        <p:spPr bwMode="auto">
          <a:xfrm>
            <a:off x="5540375" y="2501900"/>
            <a:ext cx="43281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PC</a:t>
            </a:r>
          </a:p>
        </p:txBody>
      </p:sp>
      <p:sp>
        <p:nvSpPr>
          <p:cNvPr id="64556" name="Freeform 44"/>
          <p:cNvSpPr>
            <a:spLocks/>
          </p:cNvSpPr>
          <p:nvPr/>
        </p:nvSpPr>
        <p:spPr bwMode="auto">
          <a:xfrm>
            <a:off x="6127751" y="2659064"/>
            <a:ext cx="136525" cy="60325"/>
          </a:xfrm>
          <a:custGeom>
            <a:avLst/>
            <a:gdLst>
              <a:gd name="T0" fmla="*/ 0 w 97"/>
              <a:gd name="T1" fmla="*/ 48 h 49"/>
              <a:gd name="T2" fmla="*/ 48 w 97"/>
              <a:gd name="T3" fmla="*/ 0 h 49"/>
              <a:gd name="T4" fmla="*/ 96 w 97"/>
              <a:gd name="T5" fmla="*/ 48 h 49"/>
              <a:gd name="T6" fmla="*/ 0 60000 65536"/>
              <a:gd name="T7" fmla="*/ 0 60000 65536"/>
              <a:gd name="T8" fmla="*/ 0 60000 65536"/>
              <a:gd name="T9" fmla="*/ 0 w 97"/>
              <a:gd name="T10" fmla="*/ 0 h 49"/>
              <a:gd name="T11" fmla="*/ 97 w 97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49">
                <a:moveTo>
                  <a:pt x="0" y="48"/>
                </a:moveTo>
                <a:lnTo>
                  <a:pt x="48" y="0"/>
                </a:lnTo>
                <a:lnTo>
                  <a:pt x="96" y="4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7" name="Rectangle 45"/>
          <p:cNvSpPr>
            <a:spLocks noChangeArrowheads="1"/>
          </p:cNvSpPr>
          <p:nvPr/>
        </p:nvSpPr>
        <p:spPr bwMode="auto">
          <a:xfrm>
            <a:off x="4948239" y="3433763"/>
            <a:ext cx="105157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   INR   CLR</a:t>
            </a:r>
          </a:p>
        </p:txBody>
      </p:sp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4913313" y="3119439"/>
            <a:ext cx="1446212" cy="20478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>
            <a:off x="5100638" y="3333750"/>
            <a:ext cx="0" cy="96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>
            <a:off x="5867400" y="3328988"/>
            <a:ext cx="0" cy="10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61" name="Freeform 49"/>
          <p:cNvSpPr>
            <a:spLocks/>
          </p:cNvSpPr>
          <p:nvPr/>
        </p:nvSpPr>
        <p:spPr bwMode="auto">
          <a:xfrm>
            <a:off x="6178550" y="3333750"/>
            <a:ext cx="509588" cy="107950"/>
          </a:xfrm>
          <a:custGeom>
            <a:avLst/>
            <a:gdLst>
              <a:gd name="T0" fmla="*/ 0 w 361"/>
              <a:gd name="T1" fmla="*/ 0 h 89"/>
              <a:gd name="T2" fmla="*/ 0 w 361"/>
              <a:gd name="T3" fmla="*/ 88 h 89"/>
              <a:gd name="T4" fmla="*/ 360 w 361"/>
              <a:gd name="T5" fmla="*/ 88 h 89"/>
              <a:gd name="T6" fmla="*/ 0 60000 65536"/>
              <a:gd name="T7" fmla="*/ 0 60000 65536"/>
              <a:gd name="T8" fmla="*/ 0 60000 65536"/>
              <a:gd name="T9" fmla="*/ 0 w 361"/>
              <a:gd name="T10" fmla="*/ 0 h 89"/>
              <a:gd name="T11" fmla="*/ 361 w 361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1" h="89">
                <a:moveTo>
                  <a:pt x="0" y="0"/>
                </a:moveTo>
                <a:lnTo>
                  <a:pt x="0" y="88"/>
                </a:lnTo>
                <a:lnTo>
                  <a:pt x="360" y="8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2" name="Rectangle 50"/>
          <p:cNvSpPr>
            <a:spLocks noChangeArrowheads="1"/>
          </p:cNvSpPr>
          <p:nvPr/>
        </p:nvSpPr>
        <p:spPr bwMode="auto">
          <a:xfrm>
            <a:off x="5416550" y="3101975"/>
            <a:ext cx="4424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DR</a:t>
            </a:r>
          </a:p>
        </p:txBody>
      </p:sp>
      <p:sp>
        <p:nvSpPr>
          <p:cNvPr id="64563" name="Freeform 51"/>
          <p:cNvSpPr>
            <a:spLocks/>
          </p:cNvSpPr>
          <p:nvPr/>
        </p:nvSpPr>
        <p:spPr bwMode="auto">
          <a:xfrm>
            <a:off x="6110289" y="3262313"/>
            <a:ext cx="136525" cy="57150"/>
          </a:xfrm>
          <a:custGeom>
            <a:avLst/>
            <a:gdLst>
              <a:gd name="T0" fmla="*/ 0 w 97"/>
              <a:gd name="T1" fmla="*/ 48 h 49"/>
              <a:gd name="T2" fmla="*/ 48 w 97"/>
              <a:gd name="T3" fmla="*/ 0 h 49"/>
              <a:gd name="T4" fmla="*/ 96 w 97"/>
              <a:gd name="T5" fmla="*/ 48 h 49"/>
              <a:gd name="T6" fmla="*/ 0 60000 65536"/>
              <a:gd name="T7" fmla="*/ 0 60000 65536"/>
              <a:gd name="T8" fmla="*/ 0 60000 65536"/>
              <a:gd name="T9" fmla="*/ 0 w 97"/>
              <a:gd name="T10" fmla="*/ 0 h 49"/>
              <a:gd name="T11" fmla="*/ 97 w 97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49">
                <a:moveTo>
                  <a:pt x="0" y="48"/>
                </a:moveTo>
                <a:lnTo>
                  <a:pt x="48" y="0"/>
                </a:lnTo>
                <a:lnTo>
                  <a:pt x="96" y="4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4" name="Rectangle 52"/>
          <p:cNvSpPr>
            <a:spLocks noChangeArrowheads="1"/>
          </p:cNvSpPr>
          <p:nvPr/>
        </p:nvSpPr>
        <p:spPr bwMode="auto">
          <a:xfrm>
            <a:off x="4929189" y="4198938"/>
            <a:ext cx="105157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   INR   CLR</a:t>
            </a:r>
          </a:p>
        </p:txBody>
      </p:sp>
      <p:sp>
        <p:nvSpPr>
          <p:cNvPr id="64565" name="Rectangle 53"/>
          <p:cNvSpPr>
            <a:spLocks noChangeArrowheads="1"/>
          </p:cNvSpPr>
          <p:nvPr/>
        </p:nvSpPr>
        <p:spPr bwMode="auto">
          <a:xfrm>
            <a:off x="4895851" y="3895725"/>
            <a:ext cx="1446213" cy="2047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566" name="Line 54"/>
          <p:cNvSpPr>
            <a:spLocks noChangeShapeType="1"/>
          </p:cNvSpPr>
          <p:nvPr/>
        </p:nvSpPr>
        <p:spPr bwMode="auto">
          <a:xfrm>
            <a:off x="5467350" y="4108451"/>
            <a:ext cx="0" cy="98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67" name="Line 55"/>
          <p:cNvSpPr>
            <a:spLocks noChangeShapeType="1"/>
          </p:cNvSpPr>
          <p:nvPr/>
        </p:nvSpPr>
        <p:spPr bwMode="auto">
          <a:xfrm>
            <a:off x="5849938" y="4100513"/>
            <a:ext cx="0" cy="10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68" name="Freeform 56"/>
          <p:cNvSpPr>
            <a:spLocks/>
          </p:cNvSpPr>
          <p:nvPr/>
        </p:nvSpPr>
        <p:spPr bwMode="auto">
          <a:xfrm>
            <a:off x="6161089" y="4108450"/>
            <a:ext cx="509587" cy="109538"/>
          </a:xfrm>
          <a:custGeom>
            <a:avLst/>
            <a:gdLst>
              <a:gd name="T0" fmla="*/ 0 w 361"/>
              <a:gd name="T1" fmla="*/ 0 h 89"/>
              <a:gd name="T2" fmla="*/ 0 w 361"/>
              <a:gd name="T3" fmla="*/ 88 h 89"/>
              <a:gd name="T4" fmla="*/ 360 w 361"/>
              <a:gd name="T5" fmla="*/ 88 h 89"/>
              <a:gd name="T6" fmla="*/ 0 60000 65536"/>
              <a:gd name="T7" fmla="*/ 0 60000 65536"/>
              <a:gd name="T8" fmla="*/ 0 60000 65536"/>
              <a:gd name="T9" fmla="*/ 0 w 361"/>
              <a:gd name="T10" fmla="*/ 0 h 89"/>
              <a:gd name="T11" fmla="*/ 361 w 361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1" h="89">
                <a:moveTo>
                  <a:pt x="0" y="0"/>
                </a:moveTo>
                <a:lnTo>
                  <a:pt x="0" y="88"/>
                </a:lnTo>
                <a:lnTo>
                  <a:pt x="360" y="8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9" name="Rectangle 57"/>
          <p:cNvSpPr>
            <a:spLocks noChangeArrowheads="1"/>
          </p:cNvSpPr>
          <p:nvPr/>
        </p:nvSpPr>
        <p:spPr bwMode="auto">
          <a:xfrm>
            <a:off x="5381625" y="3878263"/>
            <a:ext cx="4424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AC</a:t>
            </a:r>
          </a:p>
        </p:txBody>
      </p:sp>
      <p:sp>
        <p:nvSpPr>
          <p:cNvPr id="64570" name="Freeform 58"/>
          <p:cNvSpPr>
            <a:spLocks/>
          </p:cNvSpPr>
          <p:nvPr/>
        </p:nvSpPr>
        <p:spPr bwMode="auto">
          <a:xfrm>
            <a:off x="6094414" y="4040189"/>
            <a:ext cx="136525" cy="60325"/>
          </a:xfrm>
          <a:custGeom>
            <a:avLst/>
            <a:gdLst>
              <a:gd name="T0" fmla="*/ 0 w 97"/>
              <a:gd name="T1" fmla="*/ 48 h 49"/>
              <a:gd name="T2" fmla="*/ 48 w 97"/>
              <a:gd name="T3" fmla="*/ 0 h 49"/>
              <a:gd name="T4" fmla="*/ 96 w 97"/>
              <a:gd name="T5" fmla="*/ 48 h 49"/>
              <a:gd name="T6" fmla="*/ 0 60000 65536"/>
              <a:gd name="T7" fmla="*/ 0 60000 65536"/>
              <a:gd name="T8" fmla="*/ 0 60000 65536"/>
              <a:gd name="T9" fmla="*/ 0 w 97"/>
              <a:gd name="T10" fmla="*/ 0 h 49"/>
              <a:gd name="T11" fmla="*/ 97 w 97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49">
                <a:moveTo>
                  <a:pt x="0" y="48"/>
                </a:moveTo>
                <a:lnTo>
                  <a:pt x="48" y="0"/>
                </a:lnTo>
                <a:lnTo>
                  <a:pt x="96" y="4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1" name="Line 59"/>
          <p:cNvSpPr>
            <a:spLocks noChangeShapeType="1"/>
          </p:cNvSpPr>
          <p:nvPr/>
        </p:nvSpPr>
        <p:spPr bwMode="auto">
          <a:xfrm>
            <a:off x="3609976" y="3725863"/>
            <a:ext cx="34258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72" name="Arc 60"/>
          <p:cNvSpPr>
            <a:spLocks/>
          </p:cNvSpPr>
          <p:nvPr/>
        </p:nvSpPr>
        <p:spPr bwMode="auto">
          <a:xfrm>
            <a:off x="7359650" y="2574926"/>
            <a:ext cx="107950" cy="74613"/>
          </a:xfrm>
          <a:custGeom>
            <a:avLst/>
            <a:gdLst>
              <a:gd name="T0" fmla="*/ 8726 w 21600"/>
              <a:gd name="T1" fmla="*/ 74613 h 17255"/>
              <a:gd name="T2" fmla="*/ 9246 w 21600"/>
              <a:gd name="T3" fmla="*/ 0 h 17255"/>
              <a:gd name="T4" fmla="*/ 107950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73" name="Line 61"/>
          <p:cNvSpPr>
            <a:spLocks noChangeShapeType="1"/>
          </p:cNvSpPr>
          <p:nvPr/>
        </p:nvSpPr>
        <p:spPr bwMode="auto">
          <a:xfrm>
            <a:off x="6399214" y="2620963"/>
            <a:ext cx="9810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74" name="Arc 62"/>
          <p:cNvSpPr>
            <a:spLocks/>
          </p:cNvSpPr>
          <p:nvPr/>
        </p:nvSpPr>
        <p:spPr bwMode="auto">
          <a:xfrm>
            <a:off x="7366001" y="3186113"/>
            <a:ext cx="106363" cy="74612"/>
          </a:xfrm>
          <a:custGeom>
            <a:avLst/>
            <a:gdLst>
              <a:gd name="T0" fmla="*/ 8598 w 21600"/>
              <a:gd name="T1" fmla="*/ 74612 h 17255"/>
              <a:gd name="T2" fmla="*/ 9110 w 21600"/>
              <a:gd name="T3" fmla="*/ 0 h 17255"/>
              <a:gd name="T4" fmla="*/ 106363 w 21600"/>
              <a:gd name="T5" fmla="*/ 3781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75" name="Line 63"/>
          <p:cNvSpPr>
            <a:spLocks noChangeShapeType="1"/>
          </p:cNvSpPr>
          <p:nvPr/>
        </p:nvSpPr>
        <p:spPr bwMode="auto">
          <a:xfrm>
            <a:off x="6381751" y="3232150"/>
            <a:ext cx="9826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76" name="Arc 64"/>
          <p:cNvSpPr>
            <a:spLocks/>
          </p:cNvSpPr>
          <p:nvPr/>
        </p:nvSpPr>
        <p:spPr bwMode="auto">
          <a:xfrm>
            <a:off x="7348538" y="3957639"/>
            <a:ext cx="107950" cy="73025"/>
          </a:xfrm>
          <a:custGeom>
            <a:avLst/>
            <a:gdLst>
              <a:gd name="T0" fmla="*/ 8726 w 21600"/>
              <a:gd name="T1" fmla="*/ 73025 h 17255"/>
              <a:gd name="T2" fmla="*/ 9246 w 21600"/>
              <a:gd name="T3" fmla="*/ 0 h 17255"/>
              <a:gd name="T4" fmla="*/ 107950 w 21600"/>
              <a:gd name="T5" fmla="*/ 37014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77" name="Line 65"/>
          <p:cNvSpPr>
            <a:spLocks noChangeShapeType="1"/>
          </p:cNvSpPr>
          <p:nvPr/>
        </p:nvSpPr>
        <p:spPr bwMode="auto">
          <a:xfrm>
            <a:off x="6359526" y="3997325"/>
            <a:ext cx="987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78" name="Rectangle 66"/>
          <p:cNvSpPr>
            <a:spLocks noChangeArrowheads="1"/>
          </p:cNvSpPr>
          <p:nvPr/>
        </p:nvSpPr>
        <p:spPr bwMode="auto">
          <a:xfrm>
            <a:off x="3829051" y="3930650"/>
            <a:ext cx="44723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/>
              <a:t>ALU</a:t>
            </a:r>
          </a:p>
          <a:p>
            <a:pPr latinLnBrk="1">
              <a:lnSpc>
                <a:spcPct val="70000"/>
              </a:lnSpc>
            </a:pPr>
            <a:endParaRPr lang="en-US" altLang="ko-KR"/>
          </a:p>
        </p:txBody>
      </p:sp>
      <p:sp>
        <p:nvSpPr>
          <p:cNvPr id="64579" name="Rectangle 67"/>
          <p:cNvSpPr>
            <a:spLocks noChangeArrowheads="1"/>
          </p:cNvSpPr>
          <p:nvPr/>
        </p:nvSpPr>
        <p:spPr bwMode="auto">
          <a:xfrm>
            <a:off x="2508250" y="3789364"/>
            <a:ext cx="182808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ko-KR"/>
          </a:p>
          <a:p>
            <a:pPr latinLnBrk="1"/>
            <a:endParaRPr lang="en-US" altLang="ko-KR"/>
          </a:p>
        </p:txBody>
      </p:sp>
      <p:sp>
        <p:nvSpPr>
          <p:cNvPr id="64580" name="Rectangle 68"/>
          <p:cNvSpPr>
            <a:spLocks noChangeArrowheads="1"/>
          </p:cNvSpPr>
          <p:nvPr/>
        </p:nvSpPr>
        <p:spPr bwMode="auto">
          <a:xfrm>
            <a:off x="3802064" y="3789363"/>
            <a:ext cx="534987" cy="533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581" name="Rectangle 69"/>
          <p:cNvSpPr>
            <a:spLocks noChangeArrowheads="1"/>
          </p:cNvSpPr>
          <p:nvPr/>
        </p:nvSpPr>
        <p:spPr bwMode="auto">
          <a:xfrm>
            <a:off x="4487864" y="3729038"/>
            <a:ext cx="26770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E</a:t>
            </a:r>
          </a:p>
        </p:txBody>
      </p:sp>
      <p:sp>
        <p:nvSpPr>
          <p:cNvPr id="64582" name="Rectangle 70"/>
          <p:cNvSpPr>
            <a:spLocks noChangeArrowheads="1"/>
          </p:cNvSpPr>
          <p:nvPr/>
        </p:nvSpPr>
        <p:spPr bwMode="auto">
          <a:xfrm>
            <a:off x="4513264" y="3760789"/>
            <a:ext cx="225425" cy="19208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583" name="Arc 71"/>
          <p:cNvSpPr>
            <a:spLocks/>
          </p:cNvSpPr>
          <p:nvPr/>
        </p:nvSpPr>
        <p:spPr bwMode="auto">
          <a:xfrm>
            <a:off x="4402139" y="3792539"/>
            <a:ext cx="109537" cy="84137"/>
          </a:xfrm>
          <a:custGeom>
            <a:avLst/>
            <a:gdLst>
              <a:gd name="T0" fmla="*/ 15776 w 21600"/>
              <a:gd name="T1" fmla="*/ 84137 h 19914"/>
              <a:gd name="T2" fmla="*/ 9382 w 21600"/>
              <a:gd name="T3" fmla="*/ 0 h 19914"/>
              <a:gd name="T4" fmla="*/ 109537 w 21600"/>
              <a:gd name="T5" fmla="*/ 36952 h 19914"/>
              <a:gd name="T6" fmla="*/ 0 60000 65536"/>
              <a:gd name="T7" fmla="*/ 0 60000 65536"/>
              <a:gd name="T8" fmla="*/ 0 60000 65536"/>
              <a:gd name="T9" fmla="*/ 0 w 21600"/>
              <a:gd name="T10" fmla="*/ 0 h 19914"/>
              <a:gd name="T11" fmla="*/ 21600 w 21600"/>
              <a:gd name="T12" fmla="*/ 19914 h 199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14" fill="none" extrusionOk="0">
                <a:moveTo>
                  <a:pt x="3111" y="19913"/>
                </a:moveTo>
                <a:cubicBezTo>
                  <a:pt x="1075" y="16544"/>
                  <a:pt x="0" y="12682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9914" stroke="0" extrusionOk="0">
                <a:moveTo>
                  <a:pt x="3111" y="19913"/>
                </a:moveTo>
                <a:cubicBezTo>
                  <a:pt x="1075" y="16544"/>
                  <a:pt x="0" y="12682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84" name="Line 72"/>
          <p:cNvSpPr>
            <a:spLocks noChangeShapeType="1"/>
          </p:cNvSpPr>
          <p:nvPr/>
        </p:nvSpPr>
        <p:spPr bwMode="auto">
          <a:xfrm>
            <a:off x="4318000" y="3832225"/>
            <a:ext cx="10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85" name="Arc 73"/>
          <p:cNvSpPr>
            <a:spLocks/>
          </p:cNvSpPr>
          <p:nvPr/>
        </p:nvSpPr>
        <p:spPr bwMode="auto">
          <a:xfrm>
            <a:off x="4786313" y="3967164"/>
            <a:ext cx="106362" cy="73025"/>
          </a:xfrm>
          <a:custGeom>
            <a:avLst/>
            <a:gdLst>
              <a:gd name="T0" fmla="*/ 8598 w 21600"/>
              <a:gd name="T1" fmla="*/ 73025 h 17255"/>
              <a:gd name="T2" fmla="*/ 9110 w 21600"/>
              <a:gd name="T3" fmla="*/ 0 h 17255"/>
              <a:gd name="T4" fmla="*/ 106362 w 21600"/>
              <a:gd name="T5" fmla="*/ 37014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86" name="Line 74"/>
          <p:cNvSpPr>
            <a:spLocks noChangeShapeType="1"/>
          </p:cNvSpPr>
          <p:nvPr/>
        </p:nvSpPr>
        <p:spPr bwMode="auto">
          <a:xfrm>
            <a:off x="4322763" y="3994151"/>
            <a:ext cx="481012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87" name="Arc 75"/>
          <p:cNvSpPr>
            <a:spLocks/>
          </p:cNvSpPr>
          <p:nvPr/>
        </p:nvSpPr>
        <p:spPr bwMode="auto">
          <a:xfrm>
            <a:off x="3700463" y="3854451"/>
            <a:ext cx="106362" cy="73025"/>
          </a:xfrm>
          <a:custGeom>
            <a:avLst/>
            <a:gdLst>
              <a:gd name="T0" fmla="*/ 8598 w 21600"/>
              <a:gd name="T1" fmla="*/ 73025 h 17255"/>
              <a:gd name="T2" fmla="*/ 9110 w 21600"/>
              <a:gd name="T3" fmla="*/ 0 h 17255"/>
              <a:gd name="T4" fmla="*/ 106362 w 21600"/>
              <a:gd name="T5" fmla="*/ 37014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88" name="Line 76"/>
          <p:cNvSpPr>
            <a:spLocks noChangeShapeType="1"/>
          </p:cNvSpPr>
          <p:nvPr/>
        </p:nvSpPr>
        <p:spPr bwMode="auto">
          <a:xfrm>
            <a:off x="3609976" y="3892550"/>
            <a:ext cx="98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89" name="Arc 77"/>
          <p:cNvSpPr>
            <a:spLocks/>
          </p:cNvSpPr>
          <p:nvPr/>
        </p:nvSpPr>
        <p:spPr bwMode="auto">
          <a:xfrm>
            <a:off x="3700463" y="4019551"/>
            <a:ext cx="106362" cy="74613"/>
          </a:xfrm>
          <a:custGeom>
            <a:avLst/>
            <a:gdLst>
              <a:gd name="T0" fmla="*/ 8598 w 21600"/>
              <a:gd name="T1" fmla="*/ 74613 h 17255"/>
              <a:gd name="T2" fmla="*/ 9110 w 21600"/>
              <a:gd name="T3" fmla="*/ 0 h 17255"/>
              <a:gd name="T4" fmla="*/ 106362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0" name="Line 78"/>
          <p:cNvSpPr>
            <a:spLocks noChangeShapeType="1"/>
          </p:cNvSpPr>
          <p:nvPr/>
        </p:nvSpPr>
        <p:spPr bwMode="auto">
          <a:xfrm flipV="1">
            <a:off x="3479800" y="4056063"/>
            <a:ext cx="228600" cy="4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1" name="Arc 79"/>
          <p:cNvSpPr>
            <a:spLocks/>
          </p:cNvSpPr>
          <p:nvPr/>
        </p:nvSpPr>
        <p:spPr bwMode="auto">
          <a:xfrm>
            <a:off x="3700463" y="4184651"/>
            <a:ext cx="106362" cy="74613"/>
          </a:xfrm>
          <a:custGeom>
            <a:avLst/>
            <a:gdLst>
              <a:gd name="T0" fmla="*/ 8598 w 21600"/>
              <a:gd name="T1" fmla="*/ 74613 h 17255"/>
              <a:gd name="T2" fmla="*/ 9110 w 21600"/>
              <a:gd name="T3" fmla="*/ 0 h 17255"/>
              <a:gd name="T4" fmla="*/ 106362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2" name="Line 80"/>
          <p:cNvSpPr>
            <a:spLocks noChangeShapeType="1"/>
          </p:cNvSpPr>
          <p:nvPr/>
        </p:nvSpPr>
        <p:spPr bwMode="auto">
          <a:xfrm>
            <a:off x="3609976" y="4221163"/>
            <a:ext cx="98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3" name="Line 81"/>
          <p:cNvSpPr>
            <a:spLocks noChangeShapeType="1"/>
          </p:cNvSpPr>
          <p:nvPr/>
        </p:nvSpPr>
        <p:spPr bwMode="auto">
          <a:xfrm flipV="1">
            <a:off x="3598863" y="3711576"/>
            <a:ext cx="0" cy="195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4" name="Line 82"/>
          <p:cNvSpPr>
            <a:spLocks noChangeShapeType="1"/>
          </p:cNvSpPr>
          <p:nvPr/>
        </p:nvSpPr>
        <p:spPr bwMode="auto">
          <a:xfrm flipV="1">
            <a:off x="3598863" y="4206875"/>
            <a:ext cx="0" cy="241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5" name="Line 83"/>
          <p:cNvSpPr>
            <a:spLocks noChangeShapeType="1"/>
          </p:cNvSpPr>
          <p:nvPr/>
        </p:nvSpPr>
        <p:spPr bwMode="auto">
          <a:xfrm>
            <a:off x="3605214" y="4443413"/>
            <a:ext cx="34115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6" name="Line 84"/>
          <p:cNvSpPr>
            <a:spLocks noChangeShapeType="1"/>
          </p:cNvSpPr>
          <p:nvPr/>
        </p:nvSpPr>
        <p:spPr bwMode="auto">
          <a:xfrm>
            <a:off x="6692900" y="2058989"/>
            <a:ext cx="0" cy="41163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7" name="Line 85"/>
          <p:cNvSpPr>
            <a:spLocks noChangeShapeType="1"/>
          </p:cNvSpPr>
          <p:nvPr/>
        </p:nvSpPr>
        <p:spPr bwMode="auto">
          <a:xfrm>
            <a:off x="7024688" y="3236913"/>
            <a:ext cx="0" cy="4937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8" name="Line 86"/>
          <p:cNvSpPr>
            <a:spLocks noChangeShapeType="1"/>
          </p:cNvSpPr>
          <p:nvPr/>
        </p:nvSpPr>
        <p:spPr bwMode="auto">
          <a:xfrm>
            <a:off x="7002463" y="4002088"/>
            <a:ext cx="0" cy="4365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99" name="Rectangle 87"/>
          <p:cNvSpPr>
            <a:spLocks noChangeArrowheads="1"/>
          </p:cNvSpPr>
          <p:nvPr/>
        </p:nvSpPr>
        <p:spPr bwMode="auto">
          <a:xfrm>
            <a:off x="4895850" y="4556125"/>
            <a:ext cx="869950" cy="203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600" name="Rectangle 88"/>
          <p:cNvSpPr>
            <a:spLocks noChangeArrowheads="1"/>
          </p:cNvSpPr>
          <p:nvPr/>
        </p:nvSpPr>
        <p:spPr bwMode="auto">
          <a:xfrm>
            <a:off x="5067300" y="4538663"/>
            <a:ext cx="61234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INPR</a:t>
            </a:r>
          </a:p>
        </p:txBody>
      </p:sp>
      <p:sp>
        <p:nvSpPr>
          <p:cNvPr id="64601" name="Rectangle 89"/>
          <p:cNvSpPr>
            <a:spLocks noChangeArrowheads="1"/>
          </p:cNvSpPr>
          <p:nvPr/>
        </p:nvSpPr>
        <p:spPr bwMode="auto">
          <a:xfrm>
            <a:off x="4895851" y="4870450"/>
            <a:ext cx="1446213" cy="203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602" name="Freeform 90"/>
          <p:cNvSpPr>
            <a:spLocks/>
          </p:cNvSpPr>
          <p:nvPr/>
        </p:nvSpPr>
        <p:spPr bwMode="auto">
          <a:xfrm>
            <a:off x="6161088" y="5084763"/>
            <a:ext cx="520700" cy="106362"/>
          </a:xfrm>
          <a:custGeom>
            <a:avLst/>
            <a:gdLst>
              <a:gd name="T0" fmla="*/ 0 w 369"/>
              <a:gd name="T1" fmla="*/ 0 h 89"/>
              <a:gd name="T2" fmla="*/ 0 w 369"/>
              <a:gd name="T3" fmla="*/ 88 h 89"/>
              <a:gd name="T4" fmla="*/ 368 w 369"/>
              <a:gd name="T5" fmla="*/ 88 h 89"/>
              <a:gd name="T6" fmla="*/ 0 60000 65536"/>
              <a:gd name="T7" fmla="*/ 0 60000 65536"/>
              <a:gd name="T8" fmla="*/ 0 60000 65536"/>
              <a:gd name="T9" fmla="*/ 0 w 369"/>
              <a:gd name="T10" fmla="*/ 0 h 89"/>
              <a:gd name="T11" fmla="*/ 369 w 369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" h="89">
                <a:moveTo>
                  <a:pt x="0" y="0"/>
                </a:moveTo>
                <a:lnTo>
                  <a:pt x="0" y="88"/>
                </a:lnTo>
                <a:lnTo>
                  <a:pt x="368" y="8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03" name="Rectangle 91"/>
          <p:cNvSpPr>
            <a:spLocks noChangeArrowheads="1"/>
          </p:cNvSpPr>
          <p:nvPr/>
        </p:nvSpPr>
        <p:spPr bwMode="auto">
          <a:xfrm>
            <a:off x="5381625" y="4852988"/>
            <a:ext cx="36228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IR</a:t>
            </a:r>
          </a:p>
        </p:txBody>
      </p:sp>
      <p:sp>
        <p:nvSpPr>
          <p:cNvPr id="64604" name="Freeform 92"/>
          <p:cNvSpPr>
            <a:spLocks/>
          </p:cNvSpPr>
          <p:nvPr/>
        </p:nvSpPr>
        <p:spPr bwMode="auto">
          <a:xfrm>
            <a:off x="6088064" y="5010151"/>
            <a:ext cx="136525" cy="60325"/>
          </a:xfrm>
          <a:custGeom>
            <a:avLst/>
            <a:gdLst>
              <a:gd name="T0" fmla="*/ 0 w 97"/>
              <a:gd name="T1" fmla="*/ 48 h 49"/>
              <a:gd name="T2" fmla="*/ 48 w 97"/>
              <a:gd name="T3" fmla="*/ 0 h 49"/>
              <a:gd name="T4" fmla="*/ 96 w 97"/>
              <a:gd name="T5" fmla="*/ 48 h 49"/>
              <a:gd name="T6" fmla="*/ 0 60000 65536"/>
              <a:gd name="T7" fmla="*/ 0 60000 65536"/>
              <a:gd name="T8" fmla="*/ 0 60000 65536"/>
              <a:gd name="T9" fmla="*/ 0 w 97"/>
              <a:gd name="T10" fmla="*/ 0 h 49"/>
              <a:gd name="T11" fmla="*/ 97 w 97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49">
                <a:moveTo>
                  <a:pt x="0" y="48"/>
                </a:moveTo>
                <a:lnTo>
                  <a:pt x="48" y="0"/>
                </a:lnTo>
                <a:lnTo>
                  <a:pt x="96" y="4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05" name="Rectangle 93"/>
          <p:cNvSpPr>
            <a:spLocks noChangeArrowheads="1"/>
          </p:cNvSpPr>
          <p:nvPr/>
        </p:nvSpPr>
        <p:spPr bwMode="auto">
          <a:xfrm>
            <a:off x="4929189" y="5122863"/>
            <a:ext cx="35426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</a:t>
            </a:r>
          </a:p>
        </p:txBody>
      </p:sp>
      <p:sp>
        <p:nvSpPr>
          <p:cNvPr id="64606" name="Rectangle 94"/>
          <p:cNvSpPr>
            <a:spLocks noChangeArrowheads="1"/>
          </p:cNvSpPr>
          <p:nvPr/>
        </p:nvSpPr>
        <p:spPr bwMode="auto">
          <a:xfrm>
            <a:off x="4940301" y="5621338"/>
            <a:ext cx="105157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   INR   CLR</a:t>
            </a:r>
          </a:p>
        </p:txBody>
      </p:sp>
      <p:sp>
        <p:nvSpPr>
          <p:cNvPr id="64607" name="Rectangle 95"/>
          <p:cNvSpPr>
            <a:spLocks noChangeArrowheads="1"/>
          </p:cNvSpPr>
          <p:nvPr/>
        </p:nvSpPr>
        <p:spPr bwMode="auto">
          <a:xfrm>
            <a:off x="4913313" y="5335588"/>
            <a:ext cx="1446212" cy="19526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608" name="Line 96"/>
          <p:cNvSpPr>
            <a:spLocks noChangeShapeType="1"/>
          </p:cNvSpPr>
          <p:nvPr/>
        </p:nvSpPr>
        <p:spPr bwMode="auto">
          <a:xfrm>
            <a:off x="5100638" y="5530850"/>
            <a:ext cx="0" cy="1158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09" name="Line 97"/>
          <p:cNvSpPr>
            <a:spLocks noChangeShapeType="1"/>
          </p:cNvSpPr>
          <p:nvPr/>
        </p:nvSpPr>
        <p:spPr bwMode="auto">
          <a:xfrm flipH="1">
            <a:off x="5867400" y="5534026"/>
            <a:ext cx="0" cy="1127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10" name="Freeform 98"/>
          <p:cNvSpPr>
            <a:spLocks/>
          </p:cNvSpPr>
          <p:nvPr/>
        </p:nvSpPr>
        <p:spPr bwMode="auto">
          <a:xfrm>
            <a:off x="6178550" y="5538789"/>
            <a:ext cx="509588" cy="117475"/>
          </a:xfrm>
          <a:custGeom>
            <a:avLst/>
            <a:gdLst>
              <a:gd name="T0" fmla="*/ 0 w 361"/>
              <a:gd name="T1" fmla="*/ 0 h 97"/>
              <a:gd name="T2" fmla="*/ 0 w 361"/>
              <a:gd name="T3" fmla="*/ 96 h 97"/>
              <a:gd name="T4" fmla="*/ 360 w 361"/>
              <a:gd name="T5" fmla="*/ 96 h 97"/>
              <a:gd name="T6" fmla="*/ 0 60000 65536"/>
              <a:gd name="T7" fmla="*/ 0 60000 65536"/>
              <a:gd name="T8" fmla="*/ 0 60000 65536"/>
              <a:gd name="T9" fmla="*/ 0 w 361"/>
              <a:gd name="T10" fmla="*/ 0 h 97"/>
              <a:gd name="T11" fmla="*/ 361 w 361"/>
              <a:gd name="T12" fmla="*/ 97 h 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1" h="97">
                <a:moveTo>
                  <a:pt x="0" y="0"/>
                </a:moveTo>
                <a:lnTo>
                  <a:pt x="0" y="96"/>
                </a:lnTo>
                <a:lnTo>
                  <a:pt x="360" y="9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11" name="Rectangle 99"/>
          <p:cNvSpPr>
            <a:spLocks noChangeArrowheads="1"/>
          </p:cNvSpPr>
          <p:nvPr/>
        </p:nvSpPr>
        <p:spPr bwMode="auto">
          <a:xfrm>
            <a:off x="5397501" y="5314950"/>
            <a:ext cx="42159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TR</a:t>
            </a:r>
          </a:p>
        </p:txBody>
      </p:sp>
      <p:sp>
        <p:nvSpPr>
          <p:cNvPr id="64612" name="Freeform 100"/>
          <p:cNvSpPr>
            <a:spLocks/>
          </p:cNvSpPr>
          <p:nvPr/>
        </p:nvSpPr>
        <p:spPr bwMode="auto">
          <a:xfrm>
            <a:off x="6110289" y="5470525"/>
            <a:ext cx="136525" cy="50800"/>
          </a:xfrm>
          <a:custGeom>
            <a:avLst/>
            <a:gdLst>
              <a:gd name="T0" fmla="*/ 0 w 97"/>
              <a:gd name="T1" fmla="*/ 40 h 41"/>
              <a:gd name="T2" fmla="*/ 48 w 97"/>
              <a:gd name="T3" fmla="*/ 0 h 41"/>
              <a:gd name="T4" fmla="*/ 96 w 97"/>
              <a:gd name="T5" fmla="*/ 40 h 41"/>
              <a:gd name="T6" fmla="*/ 0 60000 65536"/>
              <a:gd name="T7" fmla="*/ 0 60000 65536"/>
              <a:gd name="T8" fmla="*/ 0 60000 65536"/>
              <a:gd name="T9" fmla="*/ 0 w 97"/>
              <a:gd name="T10" fmla="*/ 0 h 41"/>
              <a:gd name="T11" fmla="*/ 97 w 9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41">
                <a:moveTo>
                  <a:pt x="0" y="40"/>
                </a:moveTo>
                <a:lnTo>
                  <a:pt x="48" y="0"/>
                </a:lnTo>
                <a:lnTo>
                  <a:pt x="96" y="4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13" name="Rectangle 101"/>
          <p:cNvSpPr>
            <a:spLocks noChangeArrowheads="1"/>
          </p:cNvSpPr>
          <p:nvPr/>
        </p:nvSpPr>
        <p:spPr bwMode="auto">
          <a:xfrm>
            <a:off x="4930775" y="5864225"/>
            <a:ext cx="869950" cy="203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614" name="Rectangle 102"/>
          <p:cNvSpPr>
            <a:spLocks noChangeArrowheads="1"/>
          </p:cNvSpPr>
          <p:nvPr/>
        </p:nvSpPr>
        <p:spPr bwMode="auto">
          <a:xfrm>
            <a:off x="5041900" y="5845175"/>
            <a:ext cx="69089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OUTR</a:t>
            </a:r>
          </a:p>
        </p:txBody>
      </p:sp>
      <p:sp>
        <p:nvSpPr>
          <p:cNvPr id="64615" name="Line 103"/>
          <p:cNvSpPr>
            <a:spLocks noChangeShapeType="1"/>
          </p:cNvSpPr>
          <p:nvPr/>
        </p:nvSpPr>
        <p:spPr bwMode="auto">
          <a:xfrm>
            <a:off x="5116513" y="6073775"/>
            <a:ext cx="0" cy="10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16" name="Rectangle 104"/>
          <p:cNvSpPr>
            <a:spLocks noChangeArrowheads="1"/>
          </p:cNvSpPr>
          <p:nvPr/>
        </p:nvSpPr>
        <p:spPr bwMode="auto">
          <a:xfrm>
            <a:off x="4940301" y="6111875"/>
            <a:ext cx="35426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</a:t>
            </a:r>
          </a:p>
        </p:txBody>
      </p:sp>
      <p:sp>
        <p:nvSpPr>
          <p:cNvPr id="64617" name="Freeform 105"/>
          <p:cNvSpPr>
            <a:spLocks/>
          </p:cNvSpPr>
          <p:nvPr/>
        </p:nvSpPr>
        <p:spPr bwMode="auto">
          <a:xfrm>
            <a:off x="5688014" y="6076950"/>
            <a:ext cx="1208087" cy="107950"/>
          </a:xfrm>
          <a:custGeom>
            <a:avLst/>
            <a:gdLst>
              <a:gd name="T0" fmla="*/ 0 w 857"/>
              <a:gd name="T1" fmla="*/ 0 h 89"/>
              <a:gd name="T2" fmla="*/ 0 w 857"/>
              <a:gd name="T3" fmla="*/ 88 h 89"/>
              <a:gd name="T4" fmla="*/ 856 w 857"/>
              <a:gd name="T5" fmla="*/ 88 h 89"/>
              <a:gd name="T6" fmla="*/ 0 60000 65536"/>
              <a:gd name="T7" fmla="*/ 0 60000 65536"/>
              <a:gd name="T8" fmla="*/ 0 60000 65536"/>
              <a:gd name="T9" fmla="*/ 0 w 857"/>
              <a:gd name="T10" fmla="*/ 0 h 89"/>
              <a:gd name="T11" fmla="*/ 857 w 857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" h="89">
                <a:moveTo>
                  <a:pt x="0" y="0"/>
                </a:moveTo>
                <a:lnTo>
                  <a:pt x="0" y="88"/>
                </a:lnTo>
                <a:lnTo>
                  <a:pt x="856" y="8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18" name="Freeform 106"/>
          <p:cNvSpPr>
            <a:spLocks/>
          </p:cNvSpPr>
          <p:nvPr/>
        </p:nvSpPr>
        <p:spPr bwMode="auto">
          <a:xfrm>
            <a:off x="5619751" y="6005514"/>
            <a:ext cx="125413" cy="58737"/>
          </a:xfrm>
          <a:custGeom>
            <a:avLst/>
            <a:gdLst>
              <a:gd name="T0" fmla="*/ 0 w 89"/>
              <a:gd name="T1" fmla="*/ 48 h 49"/>
              <a:gd name="T2" fmla="*/ 48 w 89"/>
              <a:gd name="T3" fmla="*/ 0 h 49"/>
              <a:gd name="T4" fmla="*/ 88 w 89"/>
              <a:gd name="T5" fmla="*/ 48 h 49"/>
              <a:gd name="T6" fmla="*/ 0 60000 65536"/>
              <a:gd name="T7" fmla="*/ 0 60000 65536"/>
              <a:gd name="T8" fmla="*/ 0 60000 65536"/>
              <a:gd name="T9" fmla="*/ 0 w 89"/>
              <a:gd name="T10" fmla="*/ 0 h 49"/>
              <a:gd name="T11" fmla="*/ 89 w 89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49">
                <a:moveTo>
                  <a:pt x="0" y="48"/>
                </a:moveTo>
                <a:lnTo>
                  <a:pt x="48" y="0"/>
                </a:lnTo>
                <a:lnTo>
                  <a:pt x="88" y="4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19" name="Rectangle 107"/>
          <p:cNvSpPr>
            <a:spLocks noChangeArrowheads="1"/>
          </p:cNvSpPr>
          <p:nvPr/>
        </p:nvSpPr>
        <p:spPr bwMode="auto">
          <a:xfrm>
            <a:off x="6775451" y="5969000"/>
            <a:ext cx="61912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Clock</a:t>
            </a:r>
          </a:p>
        </p:txBody>
      </p:sp>
      <p:sp>
        <p:nvSpPr>
          <p:cNvPr id="64620" name="Line 108"/>
          <p:cNvSpPr>
            <a:spLocks noChangeShapeType="1"/>
          </p:cNvSpPr>
          <p:nvPr/>
        </p:nvSpPr>
        <p:spPr bwMode="auto">
          <a:xfrm flipH="1">
            <a:off x="3479800" y="4051301"/>
            <a:ext cx="0" cy="606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1" name="Line 109"/>
          <p:cNvSpPr>
            <a:spLocks noChangeShapeType="1"/>
          </p:cNvSpPr>
          <p:nvPr/>
        </p:nvSpPr>
        <p:spPr bwMode="auto">
          <a:xfrm flipH="1">
            <a:off x="3463926" y="4667250"/>
            <a:ext cx="14319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2" name="Line 110"/>
          <p:cNvSpPr>
            <a:spLocks noChangeShapeType="1"/>
          </p:cNvSpPr>
          <p:nvPr/>
        </p:nvSpPr>
        <p:spPr bwMode="auto">
          <a:xfrm>
            <a:off x="3309939" y="6326188"/>
            <a:ext cx="41433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3" name="Line 111"/>
          <p:cNvSpPr>
            <a:spLocks noChangeShapeType="1"/>
          </p:cNvSpPr>
          <p:nvPr/>
        </p:nvSpPr>
        <p:spPr bwMode="auto">
          <a:xfrm>
            <a:off x="3135314" y="6489700"/>
            <a:ext cx="45116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4" name="Rectangle 112"/>
          <p:cNvSpPr>
            <a:spLocks noChangeArrowheads="1"/>
          </p:cNvSpPr>
          <p:nvPr/>
        </p:nvSpPr>
        <p:spPr bwMode="auto">
          <a:xfrm>
            <a:off x="4525964" y="6289675"/>
            <a:ext cx="135614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16-bit common bus</a:t>
            </a:r>
          </a:p>
        </p:txBody>
      </p:sp>
      <p:sp>
        <p:nvSpPr>
          <p:cNvPr id="64625" name="Arc 113"/>
          <p:cNvSpPr>
            <a:spLocks/>
          </p:cNvSpPr>
          <p:nvPr/>
        </p:nvSpPr>
        <p:spPr bwMode="auto">
          <a:xfrm>
            <a:off x="6178550" y="6365876"/>
            <a:ext cx="107950" cy="73025"/>
          </a:xfrm>
          <a:custGeom>
            <a:avLst/>
            <a:gdLst>
              <a:gd name="T0" fmla="*/ 98469 w 21600"/>
              <a:gd name="T1" fmla="*/ 0 h 17464"/>
              <a:gd name="T2" fmla="*/ 98999 w 21600"/>
              <a:gd name="T3" fmla="*/ 73025 h 17464"/>
              <a:gd name="T4" fmla="*/ 0 w 21600"/>
              <a:gd name="T5" fmla="*/ 37014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6" name="Line 114"/>
          <p:cNvSpPr>
            <a:spLocks noChangeShapeType="1"/>
          </p:cNvSpPr>
          <p:nvPr/>
        </p:nvSpPr>
        <p:spPr bwMode="auto">
          <a:xfrm>
            <a:off x="6280150" y="6402388"/>
            <a:ext cx="3952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7" name="Arc 115"/>
          <p:cNvSpPr>
            <a:spLocks/>
          </p:cNvSpPr>
          <p:nvPr/>
        </p:nvSpPr>
        <p:spPr bwMode="auto">
          <a:xfrm>
            <a:off x="3813176" y="6365876"/>
            <a:ext cx="106363" cy="73025"/>
          </a:xfrm>
          <a:custGeom>
            <a:avLst/>
            <a:gdLst>
              <a:gd name="T0" fmla="*/ 97022 w 21600"/>
              <a:gd name="T1" fmla="*/ 0 h 17464"/>
              <a:gd name="T2" fmla="*/ 97544 w 21600"/>
              <a:gd name="T3" fmla="*/ 73025 h 17464"/>
              <a:gd name="T4" fmla="*/ 0 w 21600"/>
              <a:gd name="T5" fmla="*/ 37014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8" name="Line 116"/>
          <p:cNvSpPr>
            <a:spLocks noChangeShapeType="1"/>
          </p:cNvSpPr>
          <p:nvPr/>
        </p:nvSpPr>
        <p:spPr bwMode="auto">
          <a:xfrm>
            <a:off x="3908425" y="6402388"/>
            <a:ext cx="4079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29" name="Line 117"/>
          <p:cNvSpPr>
            <a:spLocks noChangeShapeType="1"/>
          </p:cNvSpPr>
          <p:nvPr/>
        </p:nvSpPr>
        <p:spPr bwMode="auto">
          <a:xfrm>
            <a:off x="3135314" y="846139"/>
            <a:ext cx="3175" cy="5648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0" name="Arc 118"/>
          <p:cNvSpPr>
            <a:spLocks/>
          </p:cNvSpPr>
          <p:nvPr/>
        </p:nvSpPr>
        <p:spPr bwMode="auto">
          <a:xfrm>
            <a:off x="4859338" y="1314451"/>
            <a:ext cx="106362" cy="74613"/>
          </a:xfrm>
          <a:custGeom>
            <a:avLst/>
            <a:gdLst>
              <a:gd name="T0" fmla="*/ 8598 w 21600"/>
              <a:gd name="T1" fmla="*/ 74613 h 17255"/>
              <a:gd name="T2" fmla="*/ 9110 w 21600"/>
              <a:gd name="T3" fmla="*/ 0 h 17255"/>
              <a:gd name="T4" fmla="*/ 106362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1" name="Line 119"/>
          <p:cNvSpPr>
            <a:spLocks noChangeShapeType="1"/>
          </p:cNvSpPr>
          <p:nvPr/>
        </p:nvSpPr>
        <p:spPr bwMode="auto">
          <a:xfrm>
            <a:off x="3309938" y="1360488"/>
            <a:ext cx="15478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2" name="Arc 120"/>
          <p:cNvSpPr>
            <a:spLocks/>
          </p:cNvSpPr>
          <p:nvPr/>
        </p:nvSpPr>
        <p:spPr bwMode="auto">
          <a:xfrm>
            <a:off x="5011738" y="2017714"/>
            <a:ext cx="106362" cy="73025"/>
          </a:xfrm>
          <a:custGeom>
            <a:avLst/>
            <a:gdLst>
              <a:gd name="T0" fmla="*/ 8598 w 21600"/>
              <a:gd name="T1" fmla="*/ 73025 h 17255"/>
              <a:gd name="T2" fmla="*/ 9110 w 21600"/>
              <a:gd name="T3" fmla="*/ 0 h 17255"/>
              <a:gd name="T4" fmla="*/ 106362 w 21600"/>
              <a:gd name="T5" fmla="*/ 37014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3" name="Line 121"/>
          <p:cNvSpPr>
            <a:spLocks noChangeShapeType="1"/>
          </p:cNvSpPr>
          <p:nvPr/>
        </p:nvSpPr>
        <p:spPr bwMode="auto">
          <a:xfrm>
            <a:off x="3327400" y="2063750"/>
            <a:ext cx="1682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4" name="Arc 122"/>
          <p:cNvSpPr>
            <a:spLocks/>
          </p:cNvSpPr>
          <p:nvPr/>
        </p:nvSpPr>
        <p:spPr bwMode="auto">
          <a:xfrm>
            <a:off x="5011738" y="2574926"/>
            <a:ext cx="106362" cy="74613"/>
          </a:xfrm>
          <a:custGeom>
            <a:avLst/>
            <a:gdLst>
              <a:gd name="T0" fmla="*/ 8598 w 21600"/>
              <a:gd name="T1" fmla="*/ 74613 h 17255"/>
              <a:gd name="T2" fmla="*/ 9110 w 21600"/>
              <a:gd name="T3" fmla="*/ 0 h 17255"/>
              <a:gd name="T4" fmla="*/ 106362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5" name="Line 123"/>
          <p:cNvSpPr>
            <a:spLocks noChangeShapeType="1"/>
          </p:cNvSpPr>
          <p:nvPr/>
        </p:nvSpPr>
        <p:spPr bwMode="auto">
          <a:xfrm>
            <a:off x="3327400" y="2620963"/>
            <a:ext cx="1682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6" name="Arc 124"/>
          <p:cNvSpPr>
            <a:spLocks/>
          </p:cNvSpPr>
          <p:nvPr/>
        </p:nvSpPr>
        <p:spPr bwMode="auto">
          <a:xfrm>
            <a:off x="4802188" y="3186113"/>
            <a:ext cx="107950" cy="74612"/>
          </a:xfrm>
          <a:custGeom>
            <a:avLst/>
            <a:gdLst>
              <a:gd name="T0" fmla="*/ 8726 w 21600"/>
              <a:gd name="T1" fmla="*/ 74612 h 17255"/>
              <a:gd name="T2" fmla="*/ 9246 w 21600"/>
              <a:gd name="T3" fmla="*/ 0 h 17255"/>
              <a:gd name="T4" fmla="*/ 107950 w 21600"/>
              <a:gd name="T5" fmla="*/ 3781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7" name="Line 125"/>
          <p:cNvSpPr>
            <a:spLocks noChangeShapeType="1"/>
          </p:cNvSpPr>
          <p:nvPr/>
        </p:nvSpPr>
        <p:spPr bwMode="auto">
          <a:xfrm>
            <a:off x="3309938" y="3232150"/>
            <a:ext cx="14906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8" name="Arc 126"/>
          <p:cNvSpPr>
            <a:spLocks/>
          </p:cNvSpPr>
          <p:nvPr/>
        </p:nvSpPr>
        <p:spPr bwMode="auto">
          <a:xfrm>
            <a:off x="4786313" y="4926013"/>
            <a:ext cx="106362" cy="74612"/>
          </a:xfrm>
          <a:custGeom>
            <a:avLst/>
            <a:gdLst>
              <a:gd name="T0" fmla="*/ 8598 w 21600"/>
              <a:gd name="T1" fmla="*/ 74612 h 17255"/>
              <a:gd name="T2" fmla="*/ 9110 w 21600"/>
              <a:gd name="T3" fmla="*/ 0 h 17255"/>
              <a:gd name="T4" fmla="*/ 106362 w 21600"/>
              <a:gd name="T5" fmla="*/ 3781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39" name="Line 127"/>
          <p:cNvSpPr>
            <a:spLocks noChangeShapeType="1"/>
          </p:cNvSpPr>
          <p:nvPr/>
        </p:nvSpPr>
        <p:spPr bwMode="auto">
          <a:xfrm>
            <a:off x="3309939" y="4972050"/>
            <a:ext cx="14747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40" name="Arc 128"/>
          <p:cNvSpPr>
            <a:spLocks/>
          </p:cNvSpPr>
          <p:nvPr/>
        </p:nvSpPr>
        <p:spPr bwMode="auto">
          <a:xfrm>
            <a:off x="4802188" y="5392739"/>
            <a:ext cx="107950" cy="73025"/>
          </a:xfrm>
          <a:custGeom>
            <a:avLst/>
            <a:gdLst>
              <a:gd name="T0" fmla="*/ 8726 w 21600"/>
              <a:gd name="T1" fmla="*/ 73025 h 17255"/>
              <a:gd name="T2" fmla="*/ 9246 w 21600"/>
              <a:gd name="T3" fmla="*/ 0 h 17255"/>
              <a:gd name="T4" fmla="*/ 107950 w 21600"/>
              <a:gd name="T5" fmla="*/ 37014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41" name="Line 129"/>
          <p:cNvSpPr>
            <a:spLocks noChangeShapeType="1"/>
          </p:cNvSpPr>
          <p:nvPr/>
        </p:nvSpPr>
        <p:spPr bwMode="auto">
          <a:xfrm>
            <a:off x="3309938" y="5437188"/>
            <a:ext cx="14906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42" name="Arc 130"/>
          <p:cNvSpPr>
            <a:spLocks/>
          </p:cNvSpPr>
          <p:nvPr/>
        </p:nvSpPr>
        <p:spPr bwMode="auto">
          <a:xfrm>
            <a:off x="4837113" y="5948363"/>
            <a:ext cx="106362" cy="74612"/>
          </a:xfrm>
          <a:custGeom>
            <a:avLst/>
            <a:gdLst>
              <a:gd name="T0" fmla="*/ 8598 w 21600"/>
              <a:gd name="T1" fmla="*/ 74612 h 17255"/>
              <a:gd name="T2" fmla="*/ 9110 w 21600"/>
              <a:gd name="T3" fmla="*/ 0 h 17255"/>
              <a:gd name="T4" fmla="*/ 106362 w 21600"/>
              <a:gd name="T5" fmla="*/ 3781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43" name="Line 131"/>
          <p:cNvSpPr>
            <a:spLocks noChangeShapeType="1"/>
          </p:cNvSpPr>
          <p:nvPr/>
        </p:nvSpPr>
        <p:spPr bwMode="auto">
          <a:xfrm>
            <a:off x="3327400" y="5991225"/>
            <a:ext cx="15128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44" name="Rectangle 132"/>
          <p:cNvSpPr>
            <a:spLocks noChangeArrowheads="1"/>
          </p:cNvSpPr>
          <p:nvPr/>
        </p:nvSpPr>
        <p:spPr bwMode="auto">
          <a:xfrm>
            <a:off x="7423151" y="119856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7</a:t>
            </a:r>
          </a:p>
        </p:txBody>
      </p:sp>
      <p:sp>
        <p:nvSpPr>
          <p:cNvPr id="64645" name="Rectangle 133"/>
          <p:cNvSpPr>
            <a:spLocks noChangeArrowheads="1"/>
          </p:cNvSpPr>
          <p:nvPr/>
        </p:nvSpPr>
        <p:spPr bwMode="auto">
          <a:xfrm>
            <a:off x="7423151" y="19494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64646" name="Rectangle 134"/>
          <p:cNvSpPr>
            <a:spLocks noChangeArrowheads="1"/>
          </p:cNvSpPr>
          <p:nvPr/>
        </p:nvSpPr>
        <p:spPr bwMode="auto">
          <a:xfrm>
            <a:off x="7423151" y="250666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</a:t>
            </a:r>
          </a:p>
        </p:txBody>
      </p:sp>
      <p:sp>
        <p:nvSpPr>
          <p:cNvPr id="64647" name="Rectangle 135"/>
          <p:cNvSpPr>
            <a:spLocks noChangeArrowheads="1"/>
          </p:cNvSpPr>
          <p:nvPr/>
        </p:nvSpPr>
        <p:spPr bwMode="auto">
          <a:xfrm>
            <a:off x="7423151" y="31178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3</a:t>
            </a:r>
          </a:p>
        </p:txBody>
      </p:sp>
      <p:sp>
        <p:nvSpPr>
          <p:cNvPr id="64648" name="Rectangle 136"/>
          <p:cNvSpPr>
            <a:spLocks noChangeArrowheads="1"/>
          </p:cNvSpPr>
          <p:nvPr/>
        </p:nvSpPr>
        <p:spPr bwMode="auto">
          <a:xfrm>
            <a:off x="7423151" y="389413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64649" name="Arc 137"/>
          <p:cNvSpPr>
            <a:spLocks/>
          </p:cNvSpPr>
          <p:nvPr/>
        </p:nvSpPr>
        <p:spPr bwMode="auto">
          <a:xfrm>
            <a:off x="7348538" y="4926013"/>
            <a:ext cx="107950" cy="74612"/>
          </a:xfrm>
          <a:custGeom>
            <a:avLst/>
            <a:gdLst>
              <a:gd name="T0" fmla="*/ 8726 w 21600"/>
              <a:gd name="T1" fmla="*/ 74612 h 17255"/>
              <a:gd name="T2" fmla="*/ 9246 w 21600"/>
              <a:gd name="T3" fmla="*/ 0 h 17255"/>
              <a:gd name="T4" fmla="*/ 107950 w 21600"/>
              <a:gd name="T5" fmla="*/ 3781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50" name="Line 138"/>
          <p:cNvSpPr>
            <a:spLocks noChangeShapeType="1"/>
          </p:cNvSpPr>
          <p:nvPr/>
        </p:nvSpPr>
        <p:spPr bwMode="auto">
          <a:xfrm>
            <a:off x="6348414" y="4972050"/>
            <a:ext cx="9985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51" name="Arc 139"/>
          <p:cNvSpPr>
            <a:spLocks/>
          </p:cNvSpPr>
          <p:nvPr/>
        </p:nvSpPr>
        <p:spPr bwMode="auto">
          <a:xfrm>
            <a:off x="7359650" y="5395913"/>
            <a:ext cx="107950" cy="74612"/>
          </a:xfrm>
          <a:custGeom>
            <a:avLst/>
            <a:gdLst>
              <a:gd name="T0" fmla="*/ 8726 w 21600"/>
              <a:gd name="T1" fmla="*/ 74612 h 17255"/>
              <a:gd name="T2" fmla="*/ 9246 w 21600"/>
              <a:gd name="T3" fmla="*/ 0 h 17255"/>
              <a:gd name="T4" fmla="*/ 107950 w 21600"/>
              <a:gd name="T5" fmla="*/ 3781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52" name="Line 140"/>
          <p:cNvSpPr>
            <a:spLocks noChangeShapeType="1"/>
          </p:cNvSpPr>
          <p:nvPr/>
        </p:nvSpPr>
        <p:spPr bwMode="auto">
          <a:xfrm>
            <a:off x="6359525" y="5437188"/>
            <a:ext cx="10048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53" name="Rectangle 141"/>
          <p:cNvSpPr>
            <a:spLocks noChangeArrowheads="1"/>
          </p:cNvSpPr>
          <p:nvPr/>
        </p:nvSpPr>
        <p:spPr bwMode="auto">
          <a:xfrm>
            <a:off x="7423151" y="48577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64654" name="Rectangle 142"/>
          <p:cNvSpPr>
            <a:spLocks noChangeArrowheads="1"/>
          </p:cNvSpPr>
          <p:nvPr/>
        </p:nvSpPr>
        <p:spPr bwMode="auto">
          <a:xfrm>
            <a:off x="7423151" y="532447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6</a:t>
            </a:r>
          </a:p>
        </p:txBody>
      </p:sp>
      <p:sp>
        <p:nvSpPr>
          <p:cNvPr id="64655" name="Oval 143"/>
          <p:cNvSpPr>
            <a:spLocks noChangeArrowheads="1"/>
          </p:cNvSpPr>
          <p:nvPr/>
        </p:nvSpPr>
        <p:spPr bwMode="auto">
          <a:xfrm>
            <a:off x="3141663" y="823913"/>
            <a:ext cx="157162" cy="555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4656" name="Line 144"/>
          <p:cNvSpPr>
            <a:spLocks noChangeShapeType="1"/>
          </p:cNvSpPr>
          <p:nvPr/>
        </p:nvSpPr>
        <p:spPr bwMode="auto">
          <a:xfrm>
            <a:off x="3297239" y="865189"/>
            <a:ext cx="3175" cy="5476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57" name="Line 145"/>
          <p:cNvSpPr>
            <a:spLocks noChangeShapeType="1"/>
          </p:cNvSpPr>
          <p:nvPr/>
        </p:nvSpPr>
        <p:spPr bwMode="auto">
          <a:xfrm>
            <a:off x="7277100" y="825500"/>
            <a:ext cx="0" cy="361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58" name="Line 146"/>
          <p:cNvSpPr>
            <a:spLocks noChangeShapeType="1"/>
          </p:cNvSpPr>
          <p:nvPr/>
        </p:nvSpPr>
        <p:spPr bwMode="auto">
          <a:xfrm>
            <a:off x="5253038" y="2733675"/>
            <a:ext cx="0" cy="10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59" name="Line 147"/>
          <p:cNvSpPr>
            <a:spLocks noChangeShapeType="1"/>
          </p:cNvSpPr>
          <p:nvPr/>
        </p:nvSpPr>
        <p:spPr bwMode="auto">
          <a:xfrm flipH="1">
            <a:off x="5246688" y="2160588"/>
            <a:ext cx="0" cy="1127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60" name="Line 148"/>
          <p:cNvSpPr>
            <a:spLocks noChangeShapeType="1"/>
          </p:cNvSpPr>
          <p:nvPr/>
        </p:nvSpPr>
        <p:spPr bwMode="auto">
          <a:xfrm>
            <a:off x="5287963" y="1581150"/>
            <a:ext cx="0" cy="10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61" name="Line 149"/>
          <p:cNvSpPr>
            <a:spLocks noChangeShapeType="1"/>
          </p:cNvSpPr>
          <p:nvPr/>
        </p:nvSpPr>
        <p:spPr bwMode="auto">
          <a:xfrm>
            <a:off x="5487988" y="5537200"/>
            <a:ext cx="0" cy="1158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62" name="Line 150"/>
          <p:cNvSpPr>
            <a:spLocks noChangeShapeType="1"/>
          </p:cNvSpPr>
          <p:nvPr/>
        </p:nvSpPr>
        <p:spPr bwMode="auto">
          <a:xfrm>
            <a:off x="5099050" y="4114801"/>
            <a:ext cx="0" cy="98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63" name="Line 151"/>
          <p:cNvSpPr>
            <a:spLocks noChangeShapeType="1"/>
          </p:cNvSpPr>
          <p:nvPr/>
        </p:nvSpPr>
        <p:spPr bwMode="auto">
          <a:xfrm>
            <a:off x="5087938" y="5073650"/>
            <a:ext cx="0" cy="1158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64" name="Line 152"/>
          <p:cNvSpPr>
            <a:spLocks noChangeShapeType="1"/>
          </p:cNvSpPr>
          <p:nvPr/>
        </p:nvSpPr>
        <p:spPr bwMode="auto">
          <a:xfrm>
            <a:off x="5456238" y="3327400"/>
            <a:ext cx="0" cy="96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65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285636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17951" y="295276"/>
            <a:ext cx="4392613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COMMON  BUS  SYSTEM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9551853" y="0"/>
            <a:ext cx="99867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Registers</a:t>
            </a:r>
          </a:p>
        </p:txBody>
      </p:sp>
      <p:grpSp>
        <p:nvGrpSpPr>
          <p:cNvPr id="65540" name="Group 287"/>
          <p:cNvGrpSpPr>
            <a:grpSpLocks/>
          </p:cNvGrpSpPr>
          <p:nvPr/>
        </p:nvGrpSpPr>
        <p:grpSpPr bwMode="auto">
          <a:xfrm>
            <a:off x="1919288" y="1123951"/>
            <a:ext cx="8424862" cy="5019675"/>
            <a:chOff x="249" y="708"/>
            <a:chExt cx="5307" cy="3162"/>
          </a:xfrm>
        </p:grpSpPr>
        <p:sp>
          <p:nvSpPr>
            <p:cNvPr id="65548" name="Rectangle 153"/>
            <p:cNvSpPr>
              <a:spLocks noChangeArrowheads="1"/>
            </p:cNvSpPr>
            <p:nvPr/>
          </p:nvSpPr>
          <p:spPr bwMode="auto">
            <a:xfrm>
              <a:off x="249" y="3475"/>
              <a:ext cx="5307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49" name="Rectangle 154"/>
            <p:cNvSpPr>
              <a:spLocks noChangeArrowheads="1"/>
            </p:cNvSpPr>
            <p:nvPr/>
          </p:nvSpPr>
          <p:spPr bwMode="auto">
            <a:xfrm>
              <a:off x="1020" y="2976"/>
              <a:ext cx="72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50" name="Text Box 155"/>
            <p:cNvSpPr txBox="1">
              <a:spLocks noChangeArrowheads="1"/>
            </p:cNvSpPr>
            <p:nvPr/>
          </p:nvSpPr>
          <p:spPr bwMode="auto">
            <a:xfrm>
              <a:off x="1189" y="2986"/>
              <a:ext cx="28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AR</a:t>
              </a:r>
            </a:p>
          </p:txBody>
        </p:sp>
        <p:sp>
          <p:nvSpPr>
            <p:cNvPr id="65551" name="Rectangle 156"/>
            <p:cNvSpPr>
              <a:spLocks noChangeArrowheads="1"/>
            </p:cNvSpPr>
            <p:nvPr/>
          </p:nvSpPr>
          <p:spPr bwMode="auto">
            <a:xfrm>
              <a:off x="1564" y="2703"/>
              <a:ext cx="680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52" name="Text Box 157"/>
            <p:cNvSpPr txBox="1">
              <a:spLocks noChangeArrowheads="1"/>
            </p:cNvSpPr>
            <p:nvPr/>
          </p:nvSpPr>
          <p:spPr bwMode="auto">
            <a:xfrm>
              <a:off x="1733" y="2713"/>
              <a:ext cx="27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PC</a:t>
              </a:r>
            </a:p>
          </p:txBody>
        </p:sp>
        <p:sp>
          <p:nvSpPr>
            <p:cNvPr id="65553" name="Rectangle 158"/>
            <p:cNvSpPr>
              <a:spLocks noChangeArrowheads="1"/>
            </p:cNvSpPr>
            <p:nvPr/>
          </p:nvSpPr>
          <p:spPr bwMode="auto">
            <a:xfrm>
              <a:off x="2109" y="2431"/>
              <a:ext cx="81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54" name="Text Box 159"/>
            <p:cNvSpPr txBox="1">
              <a:spLocks noChangeArrowheads="1"/>
            </p:cNvSpPr>
            <p:nvPr/>
          </p:nvSpPr>
          <p:spPr bwMode="auto">
            <a:xfrm>
              <a:off x="2426" y="2419"/>
              <a:ext cx="28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DR</a:t>
              </a:r>
            </a:p>
          </p:txBody>
        </p:sp>
        <p:sp>
          <p:nvSpPr>
            <p:cNvPr id="65555" name="Line 160"/>
            <p:cNvSpPr>
              <a:spLocks noChangeShapeType="1"/>
            </p:cNvSpPr>
            <p:nvPr/>
          </p:nvSpPr>
          <p:spPr bwMode="auto">
            <a:xfrm>
              <a:off x="1337" y="315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6" name="Line 161"/>
            <p:cNvSpPr>
              <a:spLocks noChangeShapeType="1"/>
            </p:cNvSpPr>
            <p:nvPr/>
          </p:nvSpPr>
          <p:spPr bwMode="auto">
            <a:xfrm>
              <a:off x="1882" y="2885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7" name="Line 163"/>
            <p:cNvSpPr>
              <a:spLocks noChangeShapeType="1"/>
            </p:cNvSpPr>
            <p:nvPr/>
          </p:nvSpPr>
          <p:spPr bwMode="auto">
            <a:xfrm>
              <a:off x="1428" y="31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8" name="Line 164"/>
            <p:cNvSpPr>
              <a:spLocks noChangeShapeType="1"/>
            </p:cNvSpPr>
            <p:nvPr/>
          </p:nvSpPr>
          <p:spPr bwMode="auto">
            <a:xfrm>
              <a:off x="1564" y="31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9" name="Line 165"/>
            <p:cNvSpPr>
              <a:spLocks noChangeShapeType="1"/>
            </p:cNvSpPr>
            <p:nvPr/>
          </p:nvSpPr>
          <p:spPr bwMode="auto">
            <a:xfrm>
              <a:off x="1700" y="315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60" name="Text Box 166"/>
            <p:cNvSpPr txBox="1">
              <a:spLocks noChangeArrowheads="1"/>
            </p:cNvSpPr>
            <p:nvPr/>
          </p:nvSpPr>
          <p:spPr bwMode="auto">
            <a:xfrm>
              <a:off x="1337" y="3231"/>
              <a:ext cx="1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L</a:t>
              </a:r>
            </a:p>
          </p:txBody>
        </p:sp>
        <p:sp>
          <p:nvSpPr>
            <p:cNvPr id="65561" name="Text Box 167"/>
            <p:cNvSpPr txBox="1">
              <a:spLocks noChangeArrowheads="1"/>
            </p:cNvSpPr>
            <p:nvPr/>
          </p:nvSpPr>
          <p:spPr bwMode="auto">
            <a:xfrm>
              <a:off x="1474" y="3231"/>
              <a:ext cx="1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I</a:t>
              </a:r>
            </a:p>
          </p:txBody>
        </p:sp>
        <p:sp>
          <p:nvSpPr>
            <p:cNvPr id="65562" name="Text Box 168"/>
            <p:cNvSpPr txBox="1">
              <a:spLocks noChangeArrowheads="1"/>
            </p:cNvSpPr>
            <p:nvPr/>
          </p:nvSpPr>
          <p:spPr bwMode="auto">
            <a:xfrm>
              <a:off x="1610" y="3231"/>
              <a:ext cx="1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C</a:t>
              </a:r>
            </a:p>
          </p:txBody>
        </p:sp>
        <p:sp>
          <p:nvSpPr>
            <p:cNvPr id="65563" name="Line 169"/>
            <p:cNvSpPr>
              <a:spLocks noChangeShapeType="1"/>
            </p:cNvSpPr>
            <p:nvPr/>
          </p:nvSpPr>
          <p:spPr bwMode="auto">
            <a:xfrm>
              <a:off x="1610" y="26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64" name="Line 170"/>
            <p:cNvSpPr>
              <a:spLocks noChangeShapeType="1"/>
            </p:cNvSpPr>
            <p:nvPr/>
          </p:nvSpPr>
          <p:spPr bwMode="auto">
            <a:xfrm>
              <a:off x="1746" y="26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65" name="Line 171"/>
            <p:cNvSpPr>
              <a:spLocks noChangeShapeType="1"/>
            </p:cNvSpPr>
            <p:nvPr/>
          </p:nvSpPr>
          <p:spPr bwMode="auto">
            <a:xfrm>
              <a:off x="1882" y="26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66" name="Text Box 172"/>
            <p:cNvSpPr txBox="1">
              <a:spLocks noChangeArrowheads="1"/>
            </p:cNvSpPr>
            <p:nvPr/>
          </p:nvSpPr>
          <p:spPr bwMode="auto">
            <a:xfrm>
              <a:off x="1518" y="2477"/>
              <a:ext cx="1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L</a:t>
              </a:r>
            </a:p>
          </p:txBody>
        </p:sp>
        <p:sp>
          <p:nvSpPr>
            <p:cNvPr id="65567" name="Text Box 173"/>
            <p:cNvSpPr txBox="1">
              <a:spLocks noChangeArrowheads="1"/>
            </p:cNvSpPr>
            <p:nvPr/>
          </p:nvSpPr>
          <p:spPr bwMode="auto">
            <a:xfrm>
              <a:off x="1655" y="2477"/>
              <a:ext cx="1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I</a:t>
              </a:r>
            </a:p>
          </p:txBody>
        </p:sp>
        <p:sp>
          <p:nvSpPr>
            <p:cNvPr id="65568" name="Text Box 174"/>
            <p:cNvSpPr txBox="1">
              <a:spLocks noChangeArrowheads="1"/>
            </p:cNvSpPr>
            <p:nvPr/>
          </p:nvSpPr>
          <p:spPr bwMode="auto">
            <a:xfrm>
              <a:off x="1791" y="2477"/>
              <a:ext cx="1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C</a:t>
              </a:r>
            </a:p>
          </p:txBody>
        </p:sp>
        <p:sp>
          <p:nvSpPr>
            <p:cNvPr id="65569" name="Line 175"/>
            <p:cNvSpPr>
              <a:spLocks noChangeShapeType="1"/>
            </p:cNvSpPr>
            <p:nvPr/>
          </p:nvSpPr>
          <p:spPr bwMode="auto">
            <a:xfrm>
              <a:off x="2517" y="2613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0" name="Line 176"/>
            <p:cNvSpPr>
              <a:spLocks noChangeShapeType="1"/>
            </p:cNvSpPr>
            <p:nvPr/>
          </p:nvSpPr>
          <p:spPr bwMode="auto">
            <a:xfrm>
              <a:off x="2154" y="234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1" name="Line 177"/>
            <p:cNvSpPr>
              <a:spLocks noChangeShapeType="1"/>
            </p:cNvSpPr>
            <p:nvPr/>
          </p:nvSpPr>
          <p:spPr bwMode="auto">
            <a:xfrm>
              <a:off x="2290" y="234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2" name="Line 178"/>
            <p:cNvSpPr>
              <a:spLocks noChangeShapeType="1"/>
            </p:cNvSpPr>
            <p:nvPr/>
          </p:nvSpPr>
          <p:spPr bwMode="auto">
            <a:xfrm>
              <a:off x="2426" y="234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3" name="Text Box 179"/>
            <p:cNvSpPr txBox="1">
              <a:spLocks noChangeArrowheads="1"/>
            </p:cNvSpPr>
            <p:nvPr/>
          </p:nvSpPr>
          <p:spPr bwMode="auto">
            <a:xfrm>
              <a:off x="2062" y="2205"/>
              <a:ext cx="1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L</a:t>
              </a:r>
            </a:p>
          </p:txBody>
        </p:sp>
        <p:sp>
          <p:nvSpPr>
            <p:cNvPr id="65574" name="Text Box 180"/>
            <p:cNvSpPr txBox="1">
              <a:spLocks noChangeArrowheads="1"/>
            </p:cNvSpPr>
            <p:nvPr/>
          </p:nvSpPr>
          <p:spPr bwMode="auto">
            <a:xfrm>
              <a:off x="2199" y="2205"/>
              <a:ext cx="1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I</a:t>
              </a:r>
            </a:p>
          </p:txBody>
        </p:sp>
        <p:sp>
          <p:nvSpPr>
            <p:cNvPr id="65575" name="Text Box 181"/>
            <p:cNvSpPr txBox="1">
              <a:spLocks noChangeArrowheads="1"/>
            </p:cNvSpPr>
            <p:nvPr/>
          </p:nvSpPr>
          <p:spPr bwMode="auto">
            <a:xfrm>
              <a:off x="2335" y="2205"/>
              <a:ext cx="1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C</a:t>
              </a:r>
            </a:p>
          </p:txBody>
        </p:sp>
        <p:sp>
          <p:nvSpPr>
            <p:cNvPr id="65576" name="Rectangle 182"/>
            <p:cNvSpPr>
              <a:spLocks noChangeArrowheads="1"/>
            </p:cNvSpPr>
            <p:nvPr/>
          </p:nvSpPr>
          <p:spPr bwMode="auto">
            <a:xfrm>
              <a:off x="2647" y="1751"/>
              <a:ext cx="870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77" name="Text Box 183"/>
            <p:cNvSpPr txBox="1">
              <a:spLocks noChangeArrowheads="1"/>
            </p:cNvSpPr>
            <p:nvPr/>
          </p:nvSpPr>
          <p:spPr bwMode="auto">
            <a:xfrm>
              <a:off x="2919" y="1751"/>
              <a:ext cx="28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AC</a:t>
              </a:r>
            </a:p>
          </p:txBody>
        </p:sp>
        <p:sp>
          <p:nvSpPr>
            <p:cNvPr id="65578" name="Line 184"/>
            <p:cNvSpPr>
              <a:spLocks noChangeShapeType="1"/>
            </p:cNvSpPr>
            <p:nvPr/>
          </p:nvSpPr>
          <p:spPr bwMode="auto">
            <a:xfrm>
              <a:off x="2698" y="193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9" name="Line 185"/>
            <p:cNvSpPr>
              <a:spLocks noChangeShapeType="1"/>
            </p:cNvSpPr>
            <p:nvPr/>
          </p:nvSpPr>
          <p:spPr bwMode="auto">
            <a:xfrm>
              <a:off x="2834" y="193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80" name="Line 186"/>
            <p:cNvSpPr>
              <a:spLocks noChangeShapeType="1"/>
            </p:cNvSpPr>
            <p:nvPr/>
          </p:nvSpPr>
          <p:spPr bwMode="auto">
            <a:xfrm>
              <a:off x="2970" y="193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81" name="Text Box 187"/>
            <p:cNvSpPr txBox="1">
              <a:spLocks noChangeArrowheads="1"/>
            </p:cNvSpPr>
            <p:nvPr/>
          </p:nvSpPr>
          <p:spPr bwMode="auto">
            <a:xfrm>
              <a:off x="2607" y="2011"/>
              <a:ext cx="1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L</a:t>
              </a:r>
            </a:p>
          </p:txBody>
        </p:sp>
        <p:sp>
          <p:nvSpPr>
            <p:cNvPr id="65582" name="Text Box 188"/>
            <p:cNvSpPr txBox="1">
              <a:spLocks noChangeArrowheads="1"/>
            </p:cNvSpPr>
            <p:nvPr/>
          </p:nvSpPr>
          <p:spPr bwMode="auto">
            <a:xfrm>
              <a:off x="2744" y="2011"/>
              <a:ext cx="1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I</a:t>
              </a:r>
            </a:p>
          </p:txBody>
        </p:sp>
        <p:sp>
          <p:nvSpPr>
            <p:cNvPr id="65583" name="Text Box 189"/>
            <p:cNvSpPr txBox="1">
              <a:spLocks noChangeArrowheads="1"/>
            </p:cNvSpPr>
            <p:nvPr/>
          </p:nvSpPr>
          <p:spPr bwMode="auto">
            <a:xfrm>
              <a:off x="2880" y="2011"/>
              <a:ext cx="1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C</a:t>
              </a:r>
            </a:p>
          </p:txBody>
        </p:sp>
        <p:sp>
          <p:nvSpPr>
            <p:cNvPr id="65584" name="Line 190"/>
            <p:cNvSpPr>
              <a:spLocks noChangeShapeType="1"/>
            </p:cNvSpPr>
            <p:nvPr/>
          </p:nvSpPr>
          <p:spPr bwMode="auto">
            <a:xfrm>
              <a:off x="3106" y="1929"/>
              <a:ext cx="0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5585" name="Group 224"/>
            <p:cNvGrpSpPr>
              <a:grpSpLocks/>
            </p:cNvGrpSpPr>
            <p:nvPr/>
          </p:nvGrpSpPr>
          <p:grpSpPr bwMode="auto">
            <a:xfrm>
              <a:off x="2744" y="1161"/>
              <a:ext cx="681" cy="317"/>
              <a:chOff x="521" y="981"/>
              <a:chExt cx="1089" cy="816"/>
            </a:xfrm>
          </p:grpSpPr>
          <p:sp>
            <p:nvSpPr>
              <p:cNvPr id="65640" name="Line 217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2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641" name="Line 218"/>
              <p:cNvSpPr>
                <a:spLocks noChangeShapeType="1"/>
              </p:cNvSpPr>
              <p:nvPr/>
            </p:nvSpPr>
            <p:spPr bwMode="auto">
              <a:xfrm>
                <a:off x="793" y="981"/>
                <a:ext cx="273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642" name="Line 219"/>
              <p:cNvSpPr>
                <a:spLocks noChangeShapeType="1"/>
              </p:cNvSpPr>
              <p:nvPr/>
            </p:nvSpPr>
            <p:spPr bwMode="auto">
              <a:xfrm flipV="1">
                <a:off x="1066" y="981"/>
                <a:ext cx="272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643" name="Line 220"/>
              <p:cNvSpPr>
                <a:spLocks noChangeShapeType="1"/>
              </p:cNvSpPr>
              <p:nvPr/>
            </p:nvSpPr>
            <p:spPr bwMode="auto">
              <a:xfrm>
                <a:off x="1338" y="981"/>
                <a:ext cx="2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644" name="Line 221"/>
              <p:cNvSpPr>
                <a:spLocks noChangeShapeType="1"/>
              </p:cNvSpPr>
              <p:nvPr/>
            </p:nvSpPr>
            <p:spPr bwMode="auto">
              <a:xfrm>
                <a:off x="793" y="1797"/>
                <a:ext cx="5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645" name="Line 222"/>
              <p:cNvSpPr>
                <a:spLocks noChangeShapeType="1"/>
              </p:cNvSpPr>
              <p:nvPr/>
            </p:nvSpPr>
            <p:spPr bwMode="auto">
              <a:xfrm>
                <a:off x="521" y="981"/>
                <a:ext cx="272" cy="8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646" name="Line 223"/>
              <p:cNvSpPr>
                <a:spLocks noChangeShapeType="1"/>
              </p:cNvSpPr>
              <p:nvPr/>
            </p:nvSpPr>
            <p:spPr bwMode="auto">
              <a:xfrm flipH="1">
                <a:off x="1338" y="981"/>
                <a:ext cx="272" cy="8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5586" name="Line 225"/>
            <p:cNvSpPr>
              <a:spLocks noChangeShapeType="1"/>
            </p:cNvSpPr>
            <p:nvPr/>
          </p:nvSpPr>
          <p:spPr bwMode="auto">
            <a:xfrm>
              <a:off x="3106" y="147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87" name="Text Box 226"/>
            <p:cNvSpPr txBox="1">
              <a:spLocks noChangeArrowheads="1"/>
            </p:cNvSpPr>
            <p:nvPr/>
          </p:nvSpPr>
          <p:spPr bwMode="auto">
            <a:xfrm>
              <a:off x="2925" y="1252"/>
              <a:ext cx="34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ALU</a:t>
              </a:r>
            </a:p>
          </p:txBody>
        </p:sp>
        <p:sp>
          <p:nvSpPr>
            <p:cNvPr id="65588" name="Line 227"/>
            <p:cNvSpPr>
              <a:spLocks noChangeShapeType="1"/>
            </p:cNvSpPr>
            <p:nvPr/>
          </p:nvSpPr>
          <p:spPr bwMode="auto">
            <a:xfrm flipV="1">
              <a:off x="2517" y="889"/>
              <a:ext cx="0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89" name="Line 228"/>
            <p:cNvSpPr>
              <a:spLocks noChangeShapeType="1"/>
            </p:cNvSpPr>
            <p:nvPr/>
          </p:nvSpPr>
          <p:spPr bwMode="auto">
            <a:xfrm>
              <a:off x="2517" y="889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90" name="Line 229"/>
            <p:cNvSpPr>
              <a:spLocks noChangeShapeType="1"/>
            </p:cNvSpPr>
            <p:nvPr/>
          </p:nvSpPr>
          <p:spPr bwMode="auto">
            <a:xfrm>
              <a:off x="2834" y="88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91" name="Line 230"/>
            <p:cNvSpPr>
              <a:spLocks noChangeShapeType="1"/>
            </p:cNvSpPr>
            <p:nvPr/>
          </p:nvSpPr>
          <p:spPr bwMode="auto">
            <a:xfrm>
              <a:off x="3106" y="2159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92" name="Line 231"/>
            <p:cNvSpPr>
              <a:spLocks noChangeShapeType="1"/>
            </p:cNvSpPr>
            <p:nvPr/>
          </p:nvSpPr>
          <p:spPr bwMode="auto">
            <a:xfrm flipV="1">
              <a:off x="3696" y="88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93" name="Line 232"/>
            <p:cNvSpPr>
              <a:spLocks noChangeShapeType="1"/>
            </p:cNvSpPr>
            <p:nvPr/>
          </p:nvSpPr>
          <p:spPr bwMode="auto">
            <a:xfrm>
              <a:off x="3379" y="889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94" name="Line 233"/>
            <p:cNvSpPr>
              <a:spLocks noChangeShapeType="1"/>
            </p:cNvSpPr>
            <p:nvPr/>
          </p:nvSpPr>
          <p:spPr bwMode="auto">
            <a:xfrm>
              <a:off x="3379" y="88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95" name="Text Box 234"/>
            <p:cNvSpPr txBox="1">
              <a:spLocks noChangeArrowheads="1"/>
            </p:cNvSpPr>
            <p:nvPr/>
          </p:nvSpPr>
          <p:spPr bwMode="auto">
            <a:xfrm>
              <a:off x="2562" y="1297"/>
              <a:ext cx="1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E</a:t>
              </a:r>
            </a:p>
          </p:txBody>
        </p:sp>
        <p:sp>
          <p:nvSpPr>
            <p:cNvPr id="65596" name="Rectangle 235"/>
            <p:cNvSpPr>
              <a:spLocks noChangeArrowheads="1"/>
            </p:cNvSpPr>
            <p:nvPr/>
          </p:nvSpPr>
          <p:spPr bwMode="auto">
            <a:xfrm>
              <a:off x="2562" y="1297"/>
              <a:ext cx="182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97" name="Line 236"/>
            <p:cNvSpPr>
              <a:spLocks noChangeShapeType="1"/>
            </p:cNvSpPr>
            <p:nvPr/>
          </p:nvSpPr>
          <p:spPr bwMode="auto">
            <a:xfrm flipH="1">
              <a:off x="2744" y="138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98" name="Rectangle 237"/>
            <p:cNvSpPr>
              <a:spLocks noChangeArrowheads="1"/>
            </p:cNvSpPr>
            <p:nvPr/>
          </p:nvSpPr>
          <p:spPr bwMode="auto">
            <a:xfrm>
              <a:off x="3379" y="2431"/>
              <a:ext cx="81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99" name="Text Box 238"/>
            <p:cNvSpPr txBox="1">
              <a:spLocks noChangeArrowheads="1"/>
            </p:cNvSpPr>
            <p:nvPr/>
          </p:nvSpPr>
          <p:spPr bwMode="auto">
            <a:xfrm>
              <a:off x="3696" y="2419"/>
              <a:ext cx="22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IR</a:t>
              </a:r>
            </a:p>
          </p:txBody>
        </p:sp>
        <p:sp>
          <p:nvSpPr>
            <p:cNvPr id="65600" name="Line 239"/>
            <p:cNvSpPr>
              <a:spLocks noChangeShapeType="1"/>
            </p:cNvSpPr>
            <p:nvPr/>
          </p:nvSpPr>
          <p:spPr bwMode="auto">
            <a:xfrm>
              <a:off x="3787" y="2613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01" name="Line 240"/>
            <p:cNvSpPr>
              <a:spLocks noChangeShapeType="1"/>
            </p:cNvSpPr>
            <p:nvPr/>
          </p:nvSpPr>
          <p:spPr bwMode="auto">
            <a:xfrm>
              <a:off x="4106" y="234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02" name="Text Box 243"/>
            <p:cNvSpPr txBox="1">
              <a:spLocks noChangeArrowheads="1"/>
            </p:cNvSpPr>
            <p:nvPr/>
          </p:nvSpPr>
          <p:spPr bwMode="auto">
            <a:xfrm>
              <a:off x="4014" y="2205"/>
              <a:ext cx="1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L</a:t>
              </a:r>
            </a:p>
          </p:txBody>
        </p:sp>
        <p:sp>
          <p:nvSpPr>
            <p:cNvPr id="65603" name="Rectangle 246"/>
            <p:cNvSpPr>
              <a:spLocks noChangeArrowheads="1"/>
            </p:cNvSpPr>
            <p:nvPr/>
          </p:nvSpPr>
          <p:spPr bwMode="auto">
            <a:xfrm>
              <a:off x="4013" y="2703"/>
              <a:ext cx="680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604" name="Text Box 247"/>
            <p:cNvSpPr txBox="1">
              <a:spLocks noChangeArrowheads="1"/>
            </p:cNvSpPr>
            <p:nvPr/>
          </p:nvSpPr>
          <p:spPr bwMode="auto">
            <a:xfrm>
              <a:off x="4195" y="2703"/>
              <a:ext cx="26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TR</a:t>
              </a:r>
            </a:p>
          </p:txBody>
        </p:sp>
        <p:sp>
          <p:nvSpPr>
            <p:cNvPr id="65605" name="Line 248"/>
            <p:cNvSpPr>
              <a:spLocks noChangeShapeType="1"/>
            </p:cNvSpPr>
            <p:nvPr/>
          </p:nvSpPr>
          <p:spPr bwMode="auto">
            <a:xfrm>
              <a:off x="4331" y="2885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06" name="Line 249"/>
            <p:cNvSpPr>
              <a:spLocks noChangeShapeType="1"/>
            </p:cNvSpPr>
            <p:nvPr/>
          </p:nvSpPr>
          <p:spPr bwMode="auto">
            <a:xfrm>
              <a:off x="4377" y="26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07" name="Line 250"/>
            <p:cNvSpPr>
              <a:spLocks noChangeShapeType="1"/>
            </p:cNvSpPr>
            <p:nvPr/>
          </p:nvSpPr>
          <p:spPr bwMode="auto">
            <a:xfrm>
              <a:off x="4513" y="26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08" name="Line 251"/>
            <p:cNvSpPr>
              <a:spLocks noChangeShapeType="1"/>
            </p:cNvSpPr>
            <p:nvPr/>
          </p:nvSpPr>
          <p:spPr bwMode="auto">
            <a:xfrm>
              <a:off x="4649" y="26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09" name="Text Box 252"/>
            <p:cNvSpPr txBox="1">
              <a:spLocks noChangeArrowheads="1"/>
            </p:cNvSpPr>
            <p:nvPr/>
          </p:nvSpPr>
          <p:spPr bwMode="auto">
            <a:xfrm>
              <a:off x="4285" y="2477"/>
              <a:ext cx="1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L</a:t>
              </a:r>
            </a:p>
          </p:txBody>
        </p:sp>
        <p:sp>
          <p:nvSpPr>
            <p:cNvPr id="65610" name="Text Box 253"/>
            <p:cNvSpPr txBox="1">
              <a:spLocks noChangeArrowheads="1"/>
            </p:cNvSpPr>
            <p:nvPr/>
          </p:nvSpPr>
          <p:spPr bwMode="auto">
            <a:xfrm>
              <a:off x="4422" y="2477"/>
              <a:ext cx="1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I</a:t>
              </a:r>
            </a:p>
          </p:txBody>
        </p:sp>
        <p:sp>
          <p:nvSpPr>
            <p:cNvPr id="65611" name="Text Box 254"/>
            <p:cNvSpPr txBox="1">
              <a:spLocks noChangeArrowheads="1"/>
            </p:cNvSpPr>
            <p:nvPr/>
          </p:nvSpPr>
          <p:spPr bwMode="auto">
            <a:xfrm>
              <a:off x="4558" y="2477"/>
              <a:ext cx="1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C</a:t>
              </a:r>
            </a:p>
          </p:txBody>
        </p:sp>
        <p:sp>
          <p:nvSpPr>
            <p:cNvPr id="65612" name="Rectangle 255"/>
            <p:cNvSpPr>
              <a:spLocks noChangeArrowheads="1"/>
            </p:cNvSpPr>
            <p:nvPr/>
          </p:nvSpPr>
          <p:spPr bwMode="auto">
            <a:xfrm>
              <a:off x="4604" y="2976"/>
              <a:ext cx="498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613" name="Text Box 256"/>
            <p:cNvSpPr txBox="1">
              <a:spLocks noChangeArrowheads="1"/>
            </p:cNvSpPr>
            <p:nvPr/>
          </p:nvSpPr>
          <p:spPr bwMode="auto">
            <a:xfrm>
              <a:off x="4649" y="2976"/>
              <a:ext cx="4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OUTR</a:t>
              </a:r>
            </a:p>
          </p:txBody>
        </p:sp>
        <p:sp>
          <p:nvSpPr>
            <p:cNvPr id="65614" name="Line 261"/>
            <p:cNvSpPr>
              <a:spLocks noChangeShapeType="1"/>
            </p:cNvSpPr>
            <p:nvPr/>
          </p:nvSpPr>
          <p:spPr bwMode="auto">
            <a:xfrm flipV="1">
              <a:off x="4875" y="315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15" name="Line 262"/>
            <p:cNvSpPr>
              <a:spLocks noChangeShapeType="1"/>
            </p:cNvSpPr>
            <p:nvPr/>
          </p:nvSpPr>
          <p:spPr bwMode="auto">
            <a:xfrm>
              <a:off x="5102" y="3066"/>
              <a:ext cx="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16" name="Text Box 263"/>
            <p:cNvSpPr txBox="1">
              <a:spLocks noChangeArrowheads="1"/>
            </p:cNvSpPr>
            <p:nvPr/>
          </p:nvSpPr>
          <p:spPr bwMode="auto">
            <a:xfrm>
              <a:off x="5148" y="2976"/>
              <a:ext cx="22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LD</a:t>
              </a:r>
            </a:p>
          </p:txBody>
        </p:sp>
        <p:sp>
          <p:nvSpPr>
            <p:cNvPr id="65617" name="Rectangle 264"/>
            <p:cNvSpPr>
              <a:spLocks noChangeArrowheads="1"/>
            </p:cNvSpPr>
            <p:nvPr/>
          </p:nvSpPr>
          <p:spPr bwMode="auto">
            <a:xfrm>
              <a:off x="3878" y="889"/>
              <a:ext cx="498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618" name="Text Box 265"/>
            <p:cNvSpPr txBox="1">
              <a:spLocks noChangeArrowheads="1"/>
            </p:cNvSpPr>
            <p:nvPr/>
          </p:nvSpPr>
          <p:spPr bwMode="auto">
            <a:xfrm>
              <a:off x="3923" y="889"/>
              <a:ext cx="38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INPR</a:t>
              </a:r>
            </a:p>
          </p:txBody>
        </p:sp>
        <p:sp>
          <p:nvSpPr>
            <p:cNvPr id="65619" name="Line 266"/>
            <p:cNvSpPr>
              <a:spLocks noChangeShapeType="1"/>
            </p:cNvSpPr>
            <p:nvPr/>
          </p:nvSpPr>
          <p:spPr bwMode="auto">
            <a:xfrm>
              <a:off x="3288" y="708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20" name="Line 267"/>
            <p:cNvSpPr>
              <a:spLocks noChangeShapeType="1"/>
            </p:cNvSpPr>
            <p:nvPr/>
          </p:nvSpPr>
          <p:spPr bwMode="auto">
            <a:xfrm>
              <a:off x="3288" y="708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21" name="Line 268"/>
            <p:cNvSpPr>
              <a:spLocks noChangeShapeType="1"/>
            </p:cNvSpPr>
            <p:nvPr/>
          </p:nvSpPr>
          <p:spPr bwMode="auto">
            <a:xfrm>
              <a:off x="4150" y="70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22" name="Text Box 269"/>
            <p:cNvSpPr txBox="1">
              <a:spLocks noChangeArrowheads="1"/>
            </p:cNvSpPr>
            <p:nvPr/>
          </p:nvSpPr>
          <p:spPr bwMode="auto">
            <a:xfrm>
              <a:off x="498" y="1047"/>
              <a:ext cx="47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algn="ctr"/>
              <a:r>
                <a:rPr lang="en-US" altLang="ko-KR"/>
                <a:t>Memory</a:t>
              </a:r>
            </a:p>
            <a:p>
              <a:pPr algn="ctr"/>
              <a:r>
                <a:rPr lang="en-US" altLang="ko-KR"/>
                <a:t>4096 x 16</a:t>
              </a:r>
            </a:p>
          </p:txBody>
        </p:sp>
        <p:sp>
          <p:nvSpPr>
            <p:cNvPr id="65623" name="Rectangle 270"/>
            <p:cNvSpPr>
              <a:spLocks noChangeArrowheads="1"/>
            </p:cNvSpPr>
            <p:nvPr/>
          </p:nvSpPr>
          <p:spPr bwMode="auto">
            <a:xfrm>
              <a:off x="430" y="889"/>
              <a:ext cx="590" cy="7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624" name="Line 271"/>
            <p:cNvSpPr>
              <a:spLocks noChangeShapeType="1"/>
            </p:cNvSpPr>
            <p:nvPr/>
          </p:nvSpPr>
          <p:spPr bwMode="auto">
            <a:xfrm>
              <a:off x="702" y="1615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25" name="Line 272"/>
            <p:cNvSpPr>
              <a:spLocks noChangeShapeType="1"/>
            </p:cNvSpPr>
            <p:nvPr/>
          </p:nvSpPr>
          <p:spPr bwMode="auto">
            <a:xfrm flipV="1">
              <a:off x="1337" y="1479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26" name="Line 273"/>
            <p:cNvSpPr>
              <a:spLocks noChangeShapeType="1"/>
            </p:cNvSpPr>
            <p:nvPr/>
          </p:nvSpPr>
          <p:spPr bwMode="auto">
            <a:xfrm flipH="1">
              <a:off x="1020" y="1479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27" name="Text Box 274"/>
            <p:cNvSpPr txBox="1">
              <a:spLocks noChangeArrowheads="1"/>
            </p:cNvSpPr>
            <p:nvPr/>
          </p:nvSpPr>
          <p:spPr bwMode="auto">
            <a:xfrm>
              <a:off x="1053" y="1319"/>
              <a:ext cx="4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Address</a:t>
              </a:r>
            </a:p>
          </p:txBody>
        </p:sp>
        <p:sp>
          <p:nvSpPr>
            <p:cNvPr id="65628" name="Line 275"/>
            <p:cNvSpPr>
              <a:spLocks noChangeShapeType="1"/>
            </p:cNvSpPr>
            <p:nvPr/>
          </p:nvSpPr>
          <p:spPr bwMode="auto">
            <a:xfrm>
              <a:off x="1020" y="98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29" name="Line 276"/>
            <p:cNvSpPr>
              <a:spLocks noChangeShapeType="1"/>
            </p:cNvSpPr>
            <p:nvPr/>
          </p:nvSpPr>
          <p:spPr bwMode="auto">
            <a:xfrm>
              <a:off x="1020" y="111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630" name="Text Box 277"/>
            <p:cNvSpPr txBox="1">
              <a:spLocks noChangeArrowheads="1"/>
            </p:cNvSpPr>
            <p:nvPr/>
          </p:nvSpPr>
          <p:spPr bwMode="auto">
            <a:xfrm>
              <a:off x="1156" y="844"/>
              <a:ext cx="31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Read</a:t>
              </a:r>
            </a:p>
          </p:txBody>
        </p:sp>
        <p:sp>
          <p:nvSpPr>
            <p:cNvPr id="65631" name="Text Box 278"/>
            <p:cNvSpPr txBox="1">
              <a:spLocks noChangeArrowheads="1"/>
            </p:cNvSpPr>
            <p:nvPr/>
          </p:nvSpPr>
          <p:spPr bwMode="auto">
            <a:xfrm>
              <a:off x="1156" y="1025"/>
              <a:ext cx="31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Write</a:t>
              </a:r>
            </a:p>
          </p:txBody>
        </p:sp>
        <p:sp>
          <p:nvSpPr>
            <p:cNvPr id="65632" name="Text Box 279"/>
            <p:cNvSpPr txBox="1">
              <a:spLocks noChangeArrowheads="1"/>
            </p:cNvSpPr>
            <p:nvPr/>
          </p:nvSpPr>
          <p:spPr bwMode="auto">
            <a:xfrm>
              <a:off x="2154" y="3657"/>
              <a:ext cx="13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600"/>
                <a:t>16-bit Common Bus</a:t>
              </a:r>
            </a:p>
          </p:txBody>
        </p:sp>
        <p:sp>
          <p:nvSpPr>
            <p:cNvPr id="65633" name="Text Box 280"/>
            <p:cNvSpPr txBox="1">
              <a:spLocks noChangeArrowheads="1"/>
            </p:cNvSpPr>
            <p:nvPr/>
          </p:nvSpPr>
          <p:spPr bwMode="auto">
            <a:xfrm>
              <a:off x="612" y="3475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7</a:t>
              </a:r>
            </a:p>
          </p:txBody>
        </p:sp>
        <p:sp>
          <p:nvSpPr>
            <p:cNvPr id="65634" name="Text Box 281"/>
            <p:cNvSpPr txBox="1">
              <a:spLocks noChangeArrowheads="1"/>
            </p:cNvSpPr>
            <p:nvPr/>
          </p:nvSpPr>
          <p:spPr bwMode="auto">
            <a:xfrm>
              <a:off x="1247" y="3475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</a:t>
              </a:r>
            </a:p>
          </p:txBody>
        </p:sp>
        <p:sp>
          <p:nvSpPr>
            <p:cNvPr id="65635" name="Text Box 282"/>
            <p:cNvSpPr txBox="1">
              <a:spLocks noChangeArrowheads="1"/>
            </p:cNvSpPr>
            <p:nvPr/>
          </p:nvSpPr>
          <p:spPr bwMode="auto">
            <a:xfrm>
              <a:off x="1792" y="3475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2</a:t>
              </a:r>
            </a:p>
          </p:txBody>
        </p:sp>
        <p:sp>
          <p:nvSpPr>
            <p:cNvPr id="65636" name="Text Box 283"/>
            <p:cNvSpPr txBox="1">
              <a:spLocks noChangeArrowheads="1"/>
            </p:cNvSpPr>
            <p:nvPr/>
          </p:nvSpPr>
          <p:spPr bwMode="auto">
            <a:xfrm>
              <a:off x="2427" y="3475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3</a:t>
              </a:r>
            </a:p>
          </p:txBody>
        </p:sp>
        <p:sp>
          <p:nvSpPr>
            <p:cNvPr id="65637" name="Text Box 284"/>
            <p:cNvSpPr txBox="1">
              <a:spLocks noChangeArrowheads="1"/>
            </p:cNvSpPr>
            <p:nvPr/>
          </p:nvSpPr>
          <p:spPr bwMode="auto">
            <a:xfrm>
              <a:off x="3016" y="3475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4</a:t>
              </a:r>
            </a:p>
          </p:txBody>
        </p:sp>
        <p:sp>
          <p:nvSpPr>
            <p:cNvPr id="65638" name="Text Box 285"/>
            <p:cNvSpPr txBox="1">
              <a:spLocks noChangeArrowheads="1"/>
            </p:cNvSpPr>
            <p:nvPr/>
          </p:nvSpPr>
          <p:spPr bwMode="auto">
            <a:xfrm>
              <a:off x="3651" y="3475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5</a:t>
              </a:r>
            </a:p>
          </p:txBody>
        </p:sp>
        <p:sp>
          <p:nvSpPr>
            <p:cNvPr id="65639" name="Text Box 286"/>
            <p:cNvSpPr txBox="1">
              <a:spLocks noChangeArrowheads="1"/>
            </p:cNvSpPr>
            <p:nvPr/>
          </p:nvSpPr>
          <p:spPr bwMode="auto">
            <a:xfrm>
              <a:off x="4241" y="3475"/>
              <a:ext cx="1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6</a:t>
              </a:r>
            </a:p>
          </p:txBody>
        </p:sp>
      </p:grpSp>
      <p:sp>
        <p:nvSpPr>
          <p:cNvPr id="65541" name="Line 288"/>
          <p:cNvSpPr>
            <a:spLocks noChangeShapeType="1"/>
          </p:cNvSpPr>
          <p:nvPr/>
        </p:nvSpPr>
        <p:spPr bwMode="auto">
          <a:xfrm flipV="1">
            <a:off x="9551988" y="58054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2" name="Text Box 289"/>
          <p:cNvSpPr txBox="1">
            <a:spLocks noChangeArrowheads="1"/>
          </p:cNvSpPr>
          <p:nvPr/>
        </p:nvSpPr>
        <p:spPr bwMode="auto">
          <a:xfrm>
            <a:off x="9409113" y="6165851"/>
            <a:ext cx="3177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</a:t>
            </a:r>
            <a:r>
              <a:rPr lang="en-US" altLang="ko-KR" baseline="-25000"/>
              <a:t>0</a:t>
            </a:r>
          </a:p>
        </p:txBody>
      </p:sp>
      <p:sp>
        <p:nvSpPr>
          <p:cNvPr id="65543" name="Line 290"/>
          <p:cNvSpPr>
            <a:spLocks noChangeShapeType="1"/>
          </p:cNvSpPr>
          <p:nvPr/>
        </p:nvSpPr>
        <p:spPr bwMode="auto">
          <a:xfrm flipV="1">
            <a:off x="9839325" y="58054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4" name="Text Box 291"/>
          <p:cNvSpPr txBox="1">
            <a:spLocks noChangeArrowheads="1"/>
          </p:cNvSpPr>
          <p:nvPr/>
        </p:nvSpPr>
        <p:spPr bwMode="auto">
          <a:xfrm>
            <a:off x="9696450" y="6165851"/>
            <a:ext cx="3177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</a:t>
            </a:r>
            <a:r>
              <a:rPr lang="en-US" altLang="ko-KR" baseline="-25000"/>
              <a:t>1</a:t>
            </a:r>
          </a:p>
        </p:txBody>
      </p:sp>
      <p:sp>
        <p:nvSpPr>
          <p:cNvPr id="65545" name="Line 292"/>
          <p:cNvSpPr>
            <a:spLocks noChangeShapeType="1"/>
          </p:cNvSpPr>
          <p:nvPr/>
        </p:nvSpPr>
        <p:spPr bwMode="auto">
          <a:xfrm flipV="1">
            <a:off x="10126663" y="58054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6" name="Text Box 293"/>
          <p:cNvSpPr txBox="1">
            <a:spLocks noChangeArrowheads="1"/>
          </p:cNvSpPr>
          <p:nvPr/>
        </p:nvSpPr>
        <p:spPr bwMode="auto">
          <a:xfrm>
            <a:off x="9983788" y="6165851"/>
            <a:ext cx="3177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</a:t>
            </a:r>
            <a:r>
              <a:rPr lang="en-US" altLang="ko-KR" baseline="-25000"/>
              <a:t>2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97009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17951" y="295276"/>
            <a:ext cx="4392613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COMMON  BUS  SYSTEM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1992313" y="1052514"/>
            <a:ext cx="7656512" cy="5329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altLang="ko-KR" sz="2000"/>
              <a:t>Three control lines, S</a:t>
            </a:r>
            <a:r>
              <a:rPr lang="en-US" altLang="ko-KR" sz="2000" baseline="-25000"/>
              <a:t>2</a:t>
            </a:r>
            <a:r>
              <a:rPr lang="en-US" altLang="ko-KR" sz="2000"/>
              <a:t>, S</a:t>
            </a:r>
            <a:r>
              <a:rPr lang="en-US" altLang="ko-KR" sz="2000" baseline="-25000"/>
              <a:t>1</a:t>
            </a:r>
            <a:r>
              <a:rPr lang="en-US" altLang="ko-KR" sz="2000"/>
              <a:t>, and S</a:t>
            </a:r>
            <a:r>
              <a:rPr lang="en-US" altLang="ko-KR" sz="2000" baseline="-25000"/>
              <a:t>0</a:t>
            </a:r>
            <a:r>
              <a:rPr lang="en-US" altLang="ko-KR" sz="2000"/>
              <a:t> control which register the bus selects as its input</a:t>
            </a:r>
          </a:p>
          <a:p>
            <a:endParaRPr lang="en-US" altLang="ko-KR" sz="2000"/>
          </a:p>
          <a:p>
            <a:endParaRPr lang="en-US" altLang="ko-KR" sz="2000"/>
          </a:p>
          <a:p>
            <a:endParaRPr lang="en-US" altLang="ko-KR" sz="2000"/>
          </a:p>
          <a:p>
            <a:endParaRPr lang="en-US" altLang="ko-KR" sz="2000"/>
          </a:p>
          <a:p>
            <a:endParaRPr lang="en-US" altLang="ko-KR" sz="2000"/>
          </a:p>
          <a:p>
            <a:endParaRPr lang="en-US" altLang="ko-KR" sz="2000"/>
          </a:p>
          <a:p>
            <a:r>
              <a:rPr lang="en-US" altLang="ko-KR" sz="2000"/>
              <a:t>Either one of the registers will have its load signal activated, or the memory will have its read signal activated</a:t>
            </a:r>
          </a:p>
          <a:p>
            <a:pPr lvl="1"/>
            <a:r>
              <a:rPr lang="en-US" altLang="ko-KR" sz="1600"/>
              <a:t>Will determine where the data from the bus gets loaded</a:t>
            </a:r>
          </a:p>
          <a:p>
            <a:r>
              <a:rPr lang="en-US" altLang="ko-KR" sz="2000"/>
              <a:t>The 12-bit registers, AR and PC, have 0’s loaded onto the bus in the high order 4 bit positions</a:t>
            </a:r>
          </a:p>
          <a:p>
            <a:r>
              <a:rPr lang="en-US" altLang="ko-KR" sz="2000"/>
              <a:t>When the 8-bit register OUTR is loaded from the bus, the data comes from the low order 8 bits on the bus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9551853" y="0"/>
            <a:ext cx="99867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Registers</a:t>
            </a:r>
          </a:p>
        </p:txBody>
      </p:sp>
      <p:sp>
        <p:nvSpPr>
          <p:cNvPr id="66565" name="Text Box 11"/>
          <p:cNvSpPr txBox="1">
            <a:spLocks noChangeArrowheads="1"/>
          </p:cNvSpPr>
          <p:nvPr/>
        </p:nvSpPr>
        <p:spPr bwMode="auto">
          <a:xfrm>
            <a:off x="3263900" y="2043113"/>
            <a:ext cx="179568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0   0   0	x</a:t>
            </a:r>
          </a:p>
          <a:p>
            <a:r>
              <a:rPr lang="en-US" altLang="ko-KR" sz="1400"/>
              <a:t>0   0   1	AR</a:t>
            </a:r>
          </a:p>
          <a:p>
            <a:r>
              <a:rPr lang="en-US" altLang="ko-KR" sz="1400"/>
              <a:t>0   1   0	PC</a:t>
            </a:r>
          </a:p>
          <a:p>
            <a:r>
              <a:rPr lang="en-US" altLang="ko-KR" sz="1400"/>
              <a:t>0   1   1	DR</a:t>
            </a:r>
          </a:p>
          <a:p>
            <a:r>
              <a:rPr lang="en-US" altLang="ko-KR" sz="1400"/>
              <a:t>1   0   0	AC</a:t>
            </a:r>
          </a:p>
          <a:p>
            <a:r>
              <a:rPr lang="en-US" altLang="ko-KR" sz="1400"/>
              <a:t>1   0   1	IR</a:t>
            </a:r>
          </a:p>
          <a:p>
            <a:r>
              <a:rPr lang="en-US" altLang="ko-KR" sz="1400"/>
              <a:t>1   1   0	TR</a:t>
            </a:r>
          </a:p>
          <a:p>
            <a:r>
              <a:rPr lang="en-US" altLang="ko-KR" sz="1400"/>
              <a:t>1   1   1	Memory</a:t>
            </a:r>
          </a:p>
        </p:txBody>
      </p:sp>
      <p:sp>
        <p:nvSpPr>
          <p:cNvPr id="66566" name="Rectangle 12"/>
          <p:cNvSpPr>
            <a:spLocks noChangeArrowheads="1"/>
          </p:cNvSpPr>
          <p:nvPr/>
        </p:nvSpPr>
        <p:spPr bwMode="auto">
          <a:xfrm>
            <a:off x="3211513" y="1811339"/>
            <a:ext cx="18245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S</a:t>
            </a:r>
            <a:r>
              <a:rPr lang="en-US" altLang="ko-KR" sz="1400" baseline="-25000"/>
              <a:t>2</a:t>
            </a:r>
            <a:r>
              <a:rPr lang="en-US" altLang="ko-KR" sz="1400"/>
              <a:t> S</a:t>
            </a:r>
            <a:r>
              <a:rPr lang="en-US" altLang="ko-KR" sz="1400" baseline="-25000"/>
              <a:t>1</a:t>
            </a:r>
            <a:r>
              <a:rPr lang="en-US" altLang="ko-KR" sz="1400"/>
              <a:t> S</a:t>
            </a:r>
            <a:r>
              <a:rPr lang="en-US" altLang="ko-KR" sz="1400" baseline="-25000"/>
              <a:t>0 	</a:t>
            </a:r>
            <a:r>
              <a:rPr lang="en-US" altLang="ko-KR" sz="1400"/>
              <a:t>Register</a:t>
            </a:r>
            <a:endParaRPr lang="en-US" altLang="ko-KR" sz="1400" baseline="-25000"/>
          </a:p>
        </p:txBody>
      </p:sp>
      <p:sp>
        <p:nvSpPr>
          <p:cNvPr id="66567" name="Line 13"/>
          <p:cNvSpPr>
            <a:spLocks noChangeShapeType="1"/>
          </p:cNvSpPr>
          <p:nvPr/>
        </p:nvSpPr>
        <p:spPr bwMode="auto">
          <a:xfrm>
            <a:off x="3048000" y="2081213"/>
            <a:ext cx="2058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8" name="Line 14"/>
          <p:cNvSpPr>
            <a:spLocks noChangeShapeType="1"/>
          </p:cNvSpPr>
          <p:nvPr/>
        </p:nvSpPr>
        <p:spPr bwMode="auto">
          <a:xfrm>
            <a:off x="4075113" y="1811338"/>
            <a:ext cx="0" cy="185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9" name="Rectangle 16"/>
          <p:cNvSpPr>
            <a:spLocks noChangeArrowheads="1"/>
          </p:cNvSpPr>
          <p:nvPr/>
        </p:nvSpPr>
        <p:spPr bwMode="auto">
          <a:xfrm>
            <a:off x="3038476" y="1809751"/>
            <a:ext cx="2066925" cy="185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6570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55371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4825" y="300039"/>
            <a:ext cx="6230938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BASIC COMPUTER  INSTRUCTIONS</a:t>
            </a: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9326015" y="0"/>
            <a:ext cx="12054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Instructions</a:t>
            </a: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1963738" y="1233488"/>
            <a:ext cx="4589398" cy="36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102000"/>
              </a:lnSpc>
              <a:buFontTx/>
              <a:buChar char="•"/>
            </a:pPr>
            <a:r>
              <a:rPr lang="en-US" altLang="ko-KR" sz="2000"/>
              <a:t> Basic Computer Instruction Format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419476" y="2754314"/>
            <a:ext cx="3586163" cy="2063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3825875" y="2754314"/>
            <a:ext cx="0" cy="2063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4621213" y="2754314"/>
            <a:ext cx="0" cy="2063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382963" y="2528888"/>
            <a:ext cx="64120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15     14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4300538" y="2528888"/>
            <a:ext cx="50013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12 11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6702426" y="25288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3497264" y="2749550"/>
            <a:ext cx="21800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3871913" y="2736850"/>
            <a:ext cx="65883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Opcode</a:t>
            </a: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5221288" y="2740025"/>
            <a:ext cx="69410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Address</a:t>
            </a:r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2384426" y="2097088"/>
            <a:ext cx="6415283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Memory-Reference Instructions 	(OP-code = 000 ~ 110)</a:t>
            </a:r>
          </a:p>
          <a:p>
            <a:endParaRPr lang="en-US" altLang="ko-KR" sz="1800"/>
          </a:p>
        </p:txBody>
      </p:sp>
      <p:sp>
        <p:nvSpPr>
          <p:cNvPr id="67599" name="Rectangle 23"/>
          <p:cNvSpPr>
            <a:spLocks noChangeArrowheads="1"/>
          </p:cNvSpPr>
          <p:nvPr/>
        </p:nvSpPr>
        <p:spPr bwMode="auto">
          <a:xfrm>
            <a:off x="2384426" y="3273425"/>
            <a:ext cx="6338403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Register-Reference Instructions 	(OP-code = 111, I = 0)</a:t>
            </a:r>
          </a:p>
          <a:p>
            <a:endParaRPr lang="en-US" altLang="ko-KR" sz="1800"/>
          </a:p>
        </p:txBody>
      </p:sp>
      <p:sp>
        <p:nvSpPr>
          <p:cNvPr id="67600" name="Rectangle 31"/>
          <p:cNvSpPr>
            <a:spLocks noChangeArrowheads="1"/>
          </p:cNvSpPr>
          <p:nvPr/>
        </p:nvSpPr>
        <p:spPr bwMode="auto">
          <a:xfrm>
            <a:off x="2401889" y="4443414"/>
            <a:ext cx="627428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 Input-Output Instructions		(OP-code =111, I = 1)</a:t>
            </a:r>
          </a:p>
        </p:txBody>
      </p:sp>
      <p:grpSp>
        <p:nvGrpSpPr>
          <p:cNvPr id="67601" name="Group 36"/>
          <p:cNvGrpSpPr>
            <a:grpSpLocks/>
          </p:cNvGrpSpPr>
          <p:nvPr/>
        </p:nvGrpSpPr>
        <p:grpSpPr bwMode="auto">
          <a:xfrm>
            <a:off x="3392489" y="3649668"/>
            <a:ext cx="3622675" cy="461963"/>
            <a:chOff x="1177" y="2203"/>
            <a:chExt cx="2282" cy="291"/>
          </a:xfrm>
        </p:grpSpPr>
        <p:sp>
          <p:nvSpPr>
            <p:cNvPr id="67611" name="Rectangle 16"/>
            <p:cNvSpPr>
              <a:spLocks noChangeArrowheads="1"/>
            </p:cNvSpPr>
            <p:nvPr/>
          </p:nvSpPr>
          <p:spPr bwMode="auto">
            <a:xfrm>
              <a:off x="1200" y="2344"/>
              <a:ext cx="2259" cy="13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7612" name="Line 17"/>
            <p:cNvSpPr>
              <a:spLocks noChangeShapeType="1"/>
            </p:cNvSpPr>
            <p:nvPr/>
          </p:nvSpPr>
          <p:spPr bwMode="auto">
            <a:xfrm>
              <a:off x="1952" y="2338"/>
              <a:ext cx="0" cy="1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3" name="Rectangle 18"/>
            <p:cNvSpPr>
              <a:spLocks noChangeArrowheads="1"/>
            </p:cNvSpPr>
            <p:nvPr/>
          </p:nvSpPr>
          <p:spPr bwMode="auto">
            <a:xfrm>
              <a:off x="1177" y="2203"/>
              <a:ext cx="22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15 </a:t>
              </a:r>
            </a:p>
          </p:txBody>
        </p:sp>
        <p:sp>
          <p:nvSpPr>
            <p:cNvPr id="67614" name="Rectangle 19"/>
            <p:cNvSpPr>
              <a:spLocks noChangeArrowheads="1"/>
            </p:cNvSpPr>
            <p:nvPr/>
          </p:nvSpPr>
          <p:spPr bwMode="auto">
            <a:xfrm>
              <a:off x="1756" y="2203"/>
              <a:ext cx="31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12 11</a:t>
              </a:r>
            </a:p>
          </p:txBody>
        </p:sp>
        <p:sp>
          <p:nvSpPr>
            <p:cNvPr id="67615" name="Rectangle 20"/>
            <p:cNvSpPr>
              <a:spLocks noChangeArrowheads="1"/>
            </p:cNvSpPr>
            <p:nvPr/>
          </p:nvSpPr>
          <p:spPr bwMode="auto">
            <a:xfrm>
              <a:off x="3268" y="2203"/>
              <a:ext cx="16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0</a:t>
              </a:r>
            </a:p>
          </p:txBody>
        </p:sp>
        <p:sp>
          <p:nvSpPr>
            <p:cNvPr id="67616" name="Rectangle 21"/>
            <p:cNvSpPr>
              <a:spLocks noChangeArrowheads="1"/>
            </p:cNvSpPr>
            <p:nvPr/>
          </p:nvSpPr>
          <p:spPr bwMode="auto">
            <a:xfrm>
              <a:off x="2060" y="2335"/>
              <a:ext cx="82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Register operation</a:t>
              </a:r>
            </a:p>
          </p:txBody>
        </p:sp>
        <p:sp>
          <p:nvSpPr>
            <p:cNvPr id="67617" name="Rectangle 32"/>
            <p:cNvSpPr>
              <a:spLocks noChangeArrowheads="1"/>
            </p:cNvSpPr>
            <p:nvPr/>
          </p:nvSpPr>
          <p:spPr bwMode="auto">
            <a:xfrm>
              <a:off x="1237" y="2341"/>
              <a:ext cx="55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0    1    1    1</a:t>
              </a:r>
            </a:p>
          </p:txBody>
        </p:sp>
      </p:grpSp>
      <p:grpSp>
        <p:nvGrpSpPr>
          <p:cNvPr id="67602" name="Group 37"/>
          <p:cNvGrpSpPr>
            <a:grpSpLocks/>
          </p:cNvGrpSpPr>
          <p:nvPr/>
        </p:nvGrpSpPr>
        <p:grpSpPr bwMode="auto">
          <a:xfrm>
            <a:off x="3392488" y="4845045"/>
            <a:ext cx="3624262" cy="463550"/>
            <a:chOff x="1232" y="2956"/>
            <a:chExt cx="2283" cy="292"/>
          </a:xfrm>
        </p:grpSpPr>
        <p:sp>
          <p:nvSpPr>
            <p:cNvPr id="67604" name="Rectangle 24"/>
            <p:cNvSpPr>
              <a:spLocks noChangeArrowheads="1"/>
            </p:cNvSpPr>
            <p:nvPr/>
          </p:nvSpPr>
          <p:spPr bwMode="auto">
            <a:xfrm>
              <a:off x="1256" y="3096"/>
              <a:ext cx="2259" cy="13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7605" name="Rectangle 26"/>
            <p:cNvSpPr>
              <a:spLocks noChangeArrowheads="1"/>
            </p:cNvSpPr>
            <p:nvPr/>
          </p:nvSpPr>
          <p:spPr bwMode="auto">
            <a:xfrm>
              <a:off x="1232" y="2956"/>
              <a:ext cx="22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15 </a:t>
              </a:r>
            </a:p>
          </p:txBody>
        </p:sp>
        <p:sp>
          <p:nvSpPr>
            <p:cNvPr id="67606" name="Rectangle 27"/>
            <p:cNvSpPr>
              <a:spLocks noChangeArrowheads="1"/>
            </p:cNvSpPr>
            <p:nvPr/>
          </p:nvSpPr>
          <p:spPr bwMode="auto">
            <a:xfrm>
              <a:off x="1811" y="2956"/>
              <a:ext cx="31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12 11</a:t>
              </a:r>
            </a:p>
          </p:txBody>
        </p:sp>
        <p:sp>
          <p:nvSpPr>
            <p:cNvPr id="67607" name="Rectangle 28"/>
            <p:cNvSpPr>
              <a:spLocks noChangeArrowheads="1"/>
            </p:cNvSpPr>
            <p:nvPr/>
          </p:nvSpPr>
          <p:spPr bwMode="auto">
            <a:xfrm>
              <a:off x="3325" y="2956"/>
              <a:ext cx="16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0</a:t>
              </a:r>
            </a:p>
          </p:txBody>
        </p:sp>
        <p:sp>
          <p:nvSpPr>
            <p:cNvPr id="67608" name="Rectangle 29"/>
            <p:cNvSpPr>
              <a:spLocks noChangeArrowheads="1"/>
            </p:cNvSpPr>
            <p:nvPr/>
          </p:nvSpPr>
          <p:spPr bwMode="auto">
            <a:xfrm>
              <a:off x="2295" y="3083"/>
              <a:ext cx="61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I/O operation</a:t>
              </a:r>
            </a:p>
          </p:txBody>
        </p:sp>
        <p:sp>
          <p:nvSpPr>
            <p:cNvPr id="67609" name="Rectangle 33"/>
            <p:cNvSpPr>
              <a:spLocks noChangeArrowheads="1"/>
            </p:cNvSpPr>
            <p:nvPr/>
          </p:nvSpPr>
          <p:spPr bwMode="auto">
            <a:xfrm>
              <a:off x="1264" y="3095"/>
              <a:ext cx="55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1    1    1    1</a:t>
              </a:r>
            </a:p>
          </p:txBody>
        </p:sp>
        <p:sp>
          <p:nvSpPr>
            <p:cNvPr id="67610" name="Line 35"/>
            <p:cNvSpPr>
              <a:spLocks noChangeShapeType="1"/>
            </p:cNvSpPr>
            <p:nvPr/>
          </p:nvSpPr>
          <p:spPr bwMode="auto">
            <a:xfrm>
              <a:off x="1997" y="3103"/>
              <a:ext cx="0" cy="1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603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97032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63863" y="300039"/>
            <a:ext cx="6329362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BASIC  COMPUTER  INSTRUCTIONS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619376" y="808039"/>
            <a:ext cx="3906519" cy="48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                    Hex Code</a:t>
            </a:r>
          </a:p>
          <a:p>
            <a:r>
              <a:rPr lang="en-US" altLang="ko-KR" sz="1400" i="1"/>
              <a:t>Symbol    I = 0       I = 1                  Description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570164" y="847725"/>
            <a:ext cx="5413375" cy="5614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8613" name="Line 7"/>
          <p:cNvSpPr>
            <a:spLocks noChangeShapeType="1"/>
          </p:cNvSpPr>
          <p:nvPr/>
        </p:nvSpPr>
        <p:spPr bwMode="auto">
          <a:xfrm>
            <a:off x="3430588" y="1019175"/>
            <a:ext cx="132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9"/>
          <p:cNvSpPr>
            <a:spLocks noChangeShapeType="1"/>
          </p:cNvSpPr>
          <p:nvPr/>
        </p:nvSpPr>
        <p:spPr bwMode="auto">
          <a:xfrm>
            <a:off x="2570163" y="1230313"/>
            <a:ext cx="5403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11"/>
          <p:cNvSpPr>
            <a:spLocks noChangeArrowheads="1"/>
          </p:cNvSpPr>
          <p:nvPr/>
        </p:nvSpPr>
        <p:spPr bwMode="auto">
          <a:xfrm>
            <a:off x="2084389" y="1223963"/>
            <a:ext cx="5716887" cy="547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5715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AND        0xxx     8xxx       AND memory word to AC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ADD        1xxx     9xxx       Add memory word to AC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LDA         2xxx     Axxx      Load AC from memory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STA         3xxx     Bxxx      Store content of AC into memory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BUN        4xxx     Cxxx       Branch unconditionally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BSA        5xxx      Dxxx      Branch and save return address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ISZ          6xxx      Exxx      Increment and skip if zero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sz="1400"/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CLA	   7800	          Clear AC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CLE	   7400	          Clear 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CMA	   7200              Complement AC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CME	   7100	          Complement 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CIR	   7080	          Circulate right AC and 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CIL	   7040	          Circulate left AC and 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INC	   7020	          Increment AC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SPA	   7010	          Skip next instr. if AC is positive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SNA	   7008	          Skip next instr. if AC is negative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SZA	   7004	          Skip next instr. if AC is zero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SZE	   7002	          Skip next instr. if E is zero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HLT	   7001	          Halt computer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sz="1400"/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INP	   F800	          Input character to AC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OUT	   F400	          Output character from AC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SKI                F200	          Skip on input flag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SKO	   F100	          Skip on output flag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ION	   F080	          Interrupt on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400"/>
              <a:t>IOF	   F040	          Interrupt off</a:t>
            </a:r>
          </a:p>
          <a:p>
            <a:pPr latinLnBrk="1">
              <a:lnSpc>
                <a:spcPct val="80000"/>
              </a:lnSpc>
            </a:pPr>
            <a:endParaRPr lang="en-US" altLang="ko-KR" sz="1400"/>
          </a:p>
        </p:txBody>
      </p:sp>
      <p:sp>
        <p:nvSpPr>
          <p:cNvPr id="68616" name="Rectangle 12"/>
          <p:cNvSpPr>
            <a:spLocks noChangeArrowheads="1"/>
          </p:cNvSpPr>
          <p:nvPr/>
        </p:nvSpPr>
        <p:spPr bwMode="auto">
          <a:xfrm>
            <a:off x="9335540" y="0"/>
            <a:ext cx="12054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Instructions</a:t>
            </a:r>
          </a:p>
        </p:txBody>
      </p:sp>
      <p:sp>
        <p:nvSpPr>
          <p:cNvPr id="68617" name="Line 13"/>
          <p:cNvSpPr>
            <a:spLocks noChangeShapeType="1"/>
          </p:cNvSpPr>
          <p:nvPr/>
        </p:nvSpPr>
        <p:spPr bwMode="auto">
          <a:xfrm>
            <a:off x="3409950" y="847725"/>
            <a:ext cx="0" cy="561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Line 14"/>
          <p:cNvSpPr>
            <a:spLocks noChangeShapeType="1"/>
          </p:cNvSpPr>
          <p:nvPr/>
        </p:nvSpPr>
        <p:spPr bwMode="auto">
          <a:xfrm>
            <a:off x="4743450" y="857250"/>
            <a:ext cx="0" cy="561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5"/>
          <p:cNvSpPr>
            <a:spLocks noChangeShapeType="1"/>
          </p:cNvSpPr>
          <p:nvPr/>
        </p:nvSpPr>
        <p:spPr bwMode="auto">
          <a:xfrm>
            <a:off x="2579688" y="2668588"/>
            <a:ext cx="5403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6"/>
          <p:cNvSpPr>
            <a:spLocks noChangeShapeType="1"/>
          </p:cNvSpPr>
          <p:nvPr/>
        </p:nvSpPr>
        <p:spPr bwMode="auto">
          <a:xfrm>
            <a:off x="2589213" y="5173663"/>
            <a:ext cx="5403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412794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32101" y="311151"/>
            <a:ext cx="6583363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INSTRUCTION  SET  COMPLETENESS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970088" y="2022475"/>
            <a:ext cx="2406300" cy="3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  <a:buFontTx/>
              <a:buChar char="•"/>
            </a:pPr>
            <a:r>
              <a:rPr lang="en-US" altLang="ko-KR" sz="2000"/>
              <a:t> Instruction Types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790826" y="2012950"/>
            <a:ext cx="349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225676" y="928688"/>
            <a:ext cx="8253413" cy="97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2000"/>
              <a:t>A computer should have a set of instructions so that the user can </a:t>
            </a:r>
          </a:p>
          <a:p>
            <a:r>
              <a:rPr lang="en-US" altLang="ko-KR" sz="2000"/>
              <a:t>construct machine language programs to evaluate any function that is known to be computable.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144714" y="2424114"/>
            <a:ext cx="6338275" cy="397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5715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Functional Instructions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Arithmetic, logic, and shift instructions		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ADD, CMA, INC, CIR, CIL, AND, CLA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Transfer Instructions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Data transfers between the main memory 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		and the processor registers	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LDA, STA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Control Instructions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Program sequencing and control		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BUN, BSA, ISZ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Input/Output Instructions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Input and output</a:t>
            </a:r>
          </a:p>
          <a:p>
            <a:pPr lvl="1">
              <a:lnSpc>
                <a:spcPct val="66000"/>
              </a:lnSpc>
              <a:spcBef>
                <a:spcPct val="40000"/>
              </a:spcBef>
            </a:pPr>
            <a:r>
              <a:rPr lang="en-US" altLang="ko-KR" sz="1800"/>
              <a:t>      - INP, OUT</a:t>
            </a:r>
          </a:p>
          <a:p>
            <a:pPr eaLnBrk="1">
              <a:lnSpc>
                <a:spcPct val="66000"/>
              </a:lnSpc>
            </a:pPr>
            <a:endParaRPr lang="en-US" altLang="ko-KR" sz="1800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9345065" y="0"/>
            <a:ext cx="12054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Instructions</a:t>
            </a:r>
          </a:p>
        </p:txBody>
      </p:sp>
      <p:sp>
        <p:nvSpPr>
          <p:cNvPr id="69640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401736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3450" y="301626"/>
            <a:ext cx="2814638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CONTROL UNIT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276476" y="1123951"/>
            <a:ext cx="7762875" cy="4759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ko-KR" sz="2000"/>
              <a:t>Control unit (CU) of a processor translates from machine instructions to the control signals for the microoperations that implement them</a:t>
            </a:r>
          </a:p>
          <a:p>
            <a:endParaRPr lang="en-US" altLang="ko-KR" sz="2000"/>
          </a:p>
          <a:p>
            <a:r>
              <a:rPr lang="en-US" altLang="ko-KR" sz="2000"/>
              <a:t>Control units are implemented in one of two ways</a:t>
            </a:r>
          </a:p>
          <a:p>
            <a:r>
              <a:rPr lang="en-US" altLang="ko-KR" sz="2000" i="1">
                <a:solidFill>
                  <a:schemeClr val="tx2"/>
                </a:solidFill>
              </a:rPr>
              <a:t>Hardwired</a:t>
            </a:r>
            <a:r>
              <a:rPr lang="en-US" altLang="ko-KR" sz="2000"/>
              <a:t> Control</a:t>
            </a:r>
          </a:p>
          <a:p>
            <a:pPr lvl="1"/>
            <a:r>
              <a:rPr lang="en-US" altLang="ko-KR" sz="1600"/>
              <a:t>CU is made up of sequential and combinational circuits to generate the control signals</a:t>
            </a:r>
          </a:p>
          <a:p>
            <a:r>
              <a:rPr lang="en-US" altLang="ko-KR" sz="2000" i="1">
                <a:solidFill>
                  <a:schemeClr val="tx2"/>
                </a:solidFill>
              </a:rPr>
              <a:t>Microprogrammed</a:t>
            </a:r>
            <a:r>
              <a:rPr lang="en-US" altLang="ko-KR" sz="2000"/>
              <a:t> Control</a:t>
            </a:r>
          </a:p>
          <a:p>
            <a:pPr lvl="1"/>
            <a:r>
              <a:rPr lang="en-US" altLang="ko-KR" sz="1600"/>
              <a:t>A control memory on the processor contains microprograms that activate the necessary control signals</a:t>
            </a:r>
          </a:p>
          <a:p>
            <a:pPr lvl="1"/>
            <a:endParaRPr lang="en-US" altLang="ko-KR" sz="1600"/>
          </a:p>
          <a:p>
            <a:r>
              <a:rPr lang="en-US" altLang="ko-KR" sz="2000"/>
              <a:t>We will consider a hardwired implementation of the control unit for the Basic Computer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8873829" y="0"/>
            <a:ext cx="167193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codes</a:t>
            </a:r>
          </a:p>
        </p:txBody>
      </p:sp>
      <p:sp>
        <p:nvSpPr>
          <p:cNvPr id="70661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66239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3839" y="304801"/>
            <a:ext cx="4295775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TIMING  AND  CONTROL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1981201" y="1165225"/>
            <a:ext cx="3930563" cy="3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ko-KR" sz="2000"/>
              <a:t>Control unit of Basic Computer</a:t>
            </a:r>
          </a:p>
        </p:txBody>
      </p:sp>
      <p:sp>
        <p:nvSpPr>
          <p:cNvPr id="71684" name="Rectangle 115"/>
          <p:cNvSpPr>
            <a:spLocks noChangeArrowheads="1"/>
          </p:cNvSpPr>
          <p:nvPr/>
        </p:nvSpPr>
        <p:spPr bwMode="auto">
          <a:xfrm>
            <a:off x="8747350" y="0"/>
            <a:ext cx="178888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Timing and control</a:t>
            </a:r>
          </a:p>
        </p:txBody>
      </p:sp>
      <p:sp>
        <p:nvSpPr>
          <p:cNvPr id="71685" name="Rectangle 6"/>
          <p:cNvSpPr>
            <a:spLocks noChangeArrowheads="1"/>
          </p:cNvSpPr>
          <p:nvPr/>
        </p:nvSpPr>
        <p:spPr bwMode="auto">
          <a:xfrm>
            <a:off x="3508376" y="1973263"/>
            <a:ext cx="2970213" cy="1762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1686" name="Rectangle 7"/>
          <p:cNvSpPr>
            <a:spLocks noChangeArrowheads="1"/>
          </p:cNvSpPr>
          <p:nvPr/>
        </p:nvSpPr>
        <p:spPr bwMode="auto">
          <a:xfrm>
            <a:off x="4048126" y="1752600"/>
            <a:ext cx="159819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Instruction register (IR)</a:t>
            </a:r>
          </a:p>
        </p:txBody>
      </p:sp>
      <p:sp>
        <p:nvSpPr>
          <p:cNvPr id="71687" name="Line 8"/>
          <p:cNvSpPr>
            <a:spLocks noChangeShapeType="1"/>
          </p:cNvSpPr>
          <p:nvPr/>
        </p:nvSpPr>
        <p:spPr bwMode="auto">
          <a:xfrm>
            <a:off x="3854450" y="1973264"/>
            <a:ext cx="0" cy="1857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Rectangle 9"/>
          <p:cNvSpPr>
            <a:spLocks noChangeArrowheads="1"/>
          </p:cNvSpPr>
          <p:nvPr/>
        </p:nvSpPr>
        <p:spPr bwMode="auto">
          <a:xfrm>
            <a:off x="3497263" y="1941513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</a:t>
            </a:r>
          </a:p>
        </p:txBody>
      </p:sp>
      <p:sp>
        <p:nvSpPr>
          <p:cNvPr id="71689" name="Rectangle 10"/>
          <p:cNvSpPr>
            <a:spLocks noChangeArrowheads="1"/>
          </p:cNvSpPr>
          <p:nvPr/>
        </p:nvSpPr>
        <p:spPr bwMode="auto">
          <a:xfrm>
            <a:off x="3970339" y="1936750"/>
            <a:ext cx="88806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14    13    12</a:t>
            </a:r>
          </a:p>
        </p:txBody>
      </p:sp>
      <p:sp>
        <p:nvSpPr>
          <p:cNvPr id="71690" name="Line 11"/>
          <p:cNvSpPr>
            <a:spLocks noChangeShapeType="1"/>
          </p:cNvSpPr>
          <p:nvPr/>
        </p:nvSpPr>
        <p:spPr bwMode="auto">
          <a:xfrm>
            <a:off x="4999038" y="1973264"/>
            <a:ext cx="0" cy="1857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12"/>
          <p:cNvSpPr>
            <a:spLocks noChangeArrowheads="1"/>
          </p:cNvSpPr>
          <p:nvPr/>
        </p:nvSpPr>
        <p:spPr bwMode="auto">
          <a:xfrm>
            <a:off x="5410201" y="1941513"/>
            <a:ext cx="50815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11 - 0</a:t>
            </a:r>
          </a:p>
        </p:txBody>
      </p:sp>
      <p:sp>
        <p:nvSpPr>
          <p:cNvPr id="71692" name="Rectangle 13"/>
          <p:cNvSpPr>
            <a:spLocks noChangeArrowheads="1"/>
          </p:cNvSpPr>
          <p:nvPr/>
        </p:nvSpPr>
        <p:spPr bwMode="auto">
          <a:xfrm>
            <a:off x="3937000" y="2711451"/>
            <a:ext cx="1258888" cy="542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1693" name="Rectangle 14"/>
          <p:cNvSpPr>
            <a:spLocks noChangeArrowheads="1"/>
          </p:cNvSpPr>
          <p:nvPr/>
        </p:nvSpPr>
        <p:spPr bwMode="auto">
          <a:xfrm>
            <a:off x="4276725" y="2757489"/>
            <a:ext cx="46487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3 x 8</a:t>
            </a:r>
          </a:p>
          <a:p>
            <a:pPr eaLnBrk="1"/>
            <a:endParaRPr lang="en-US" altLang="ko-KR"/>
          </a:p>
        </p:txBody>
      </p:sp>
      <p:sp>
        <p:nvSpPr>
          <p:cNvPr id="71694" name="Rectangle 15"/>
          <p:cNvSpPr>
            <a:spLocks noChangeArrowheads="1"/>
          </p:cNvSpPr>
          <p:nvPr/>
        </p:nvSpPr>
        <p:spPr bwMode="auto">
          <a:xfrm>
            <a:off x="4137025" y="2895600"/>
            <a:ext cx="67967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decoder</a:t>
            </a:r>
          </a:p>
        </p:txBody>
      </p:sp>
      <p:sp>
        <p:nvSpPr>
          <p:cNvPr id="71695" name="Rectangle 16"/>
          <p:cNvSpPr>
            <a:spLocks noChangeArrowheads="1"/>
          </p:cNvSpPr>
          <p:nvPr/>
        </p:nvSpPr>
        <p:spPr bwMode="auto">
          <a:xfrm>
            <a:off x="3910014" y="3055938"/>
            <a:ext cx="109966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 7  6 5 4 3  2 1 0</a:t>
            </a:r>
          </a:p>
        </p:txBody>
      </p:sp>
      <p:sp>
        <p:nvSpPr>
          <p:cNvPr id="71696" name="Line 17"/>
          <p:cNvSpPr>
            <a:spLocks noChangeShapeType="1"/>
          </p:cNvSpPr>
          <p:nvPr/>
        </p:nvSpPr>
        <p:spPr bwMode="auto">
          <a:xfrm>
            <a:off x="4068763" y="3265489"/>
            <a:ext cx="0" cy="5048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Arc 18"/>
          <p:cNvSpPr>
            <a:spLocks/>
          </p:cNvSpPr>
          <p:nvPr/>
        </p:nvSpPr>
        <p:spPr bwMode="auto">
          <a:xfrm>
            <a:off x="4173538" y="3394075"/>
            <a:ext cx="95250" cy="95250"/>
          </a:xfrm>
          <a:custGeom>
            <a:avLst/>
            <a:gdLst>
              <a:gd name="T0" fmla="*/ 0 w 17255"/>
              <a:gd name="T1" fmla="*/ 8158 h 21600"/>
              <a:gd name="T2" fmla="*/ 95250 w 17255"/>
              <a:gd name="T3" fmla="*/ 7699 h 21600"/>
              <a:gd name="T4" fmla="*/ 48279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Line 19"/>
          <p:cNvSpPr>
            <a:spLocks noChangeShapeType="1"/>
          </p:cNvSpPr>
          <p:nvPr/>
        </p:nvSpPr>
        <p:spPr bwMode="auto">
          <a:xfrm>
            <a:off x="4219575" y="3265488"/>
            <a:ext cx="0" cy="1381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Arc 20"/>
          <p:cNvSpPr>
            <a:spLocks/>
          </p:cNvSpPr>
          <p:nvPr/>
        </p:nvSpPr>
        <p:spPr bwMode="auto">
          <a:xfrm>
            <a:off x="4311650" y="3394075"/>
            <a:ext cx="95250" cy="95250"/>
          </a:xfrm>
          <a:custGeom>
            <a:avLst/>
            <a:gdLst>
              <a:gd name="T0" fmla="*/ 0 w 17255"/>
              <a:gd name="T1" fmla="*/ 8158 h 21600"/>
              <a:gd name="T2" fmla="*/ 95250 w 17255"/>
              <a:gd name="T3" fmla="*/ 7699 h 21600"/>
              <a:gd name="T4" fmla="*/ 48279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Line 21"/>
          <p:cNvSpPr>
            <a:spLocks noChangeShapeType="1"/>
          </p:cNvSpPr>
          <p:nvPr/>
        </p:nvSpPr>
        <p:spPr bwMode="auto">
          <a:xfrm flipH="1">
            <a:off x="4357688" y="3265489"/>
            <a:ext cx="0" cy="142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Arc 22"/>
          <p:cNvSpPr>
            <a:spLocks/>
          </p:cNvSpPr>
          <p:nvPr/>
        </p:nvSpPr>
        <p:spPr bwMode="auto">
          <a:xfrm>
            <a:off x="4448175" y="3394075"/>
            <a:ext cx="96838" cy="95250"/>
          </a:xfrm>
          <a:custGeom>
            <a:avLst/>
            <a:gdLst>
              <a:gd name="T0" fmla="*/ 0 w 17255"/>
              <a:gd name="T1" fmla="*/ 8158 h 21600"/>
              <a:gd name="T2" fmla="*/ 96838 w 17255"/>
              <a:gd name="T3" fmla="*/ 7699 h 21600"/>
              <a:gd name="T4" fmla="*/ 49084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Line 23"/>
          <p:cNvSpPr>
            <a:spLocks noChangeShapeType="1"/>
          </p:cNvSpPr>
          <p:nvPr/>
        </p:nvSpPr>
        <p:spPr bwMode="auto">
          <a:xfrm>
            <a:off x="4495800" y="3265489"/>
            <a:ext cx="0" cy="149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3" name="Arc 24"/>
          <p:cNvSpPr>
            <a:spLocks/>
          </p:cNvSpPr>
          <p:nvPr/>
        </p:nvSpPr>
        <p:spPr bwMode="auto">
          <a:xfrm>
            <a:off x="4600575" y="3394075"/>
            <a:ext cx="95250" cy="95250"/>
          </a:xfrm>
          <a:custGeom>
            <a:avLst/>
            <a:gdLst>
              <a:gd name="T0" fmla="*/ 0 w 17255"/>
              <a:gd name="T1" fmla="*/ 8158 h 21600"/>
              <a:gd name="T2" fmla="*/ 95250 w 17255"/>
              <a:gd name="T3" fmla="*/ 7699 h 21600"/>
              <a:gd name="T4" fmla="*/ 48279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4" name="Line 25"/>
          <p:cNvSpPr>
            <a:spLocks noChangeShapeType="1"/>
          </p:cNvSpPr>
          <p:nvPr/>
        </p:nvSpPr>
        <p:spPr bwMode="auto">
          <a:xfrm>
            <a:off x="4648200" y="3265489"/>
            <a:ext cx="0" cy="149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5" name="Arc 26"/>
          <p:cNvSpPr>
            <a:spLocks/>
          </p:cNvSpPr>
          <p:nvPr/>
        </p:nvSpPr>
        <p:spPr bwMode="auto">
          <a:xfrm>
            <a:off x="4738689" y="3394075"/>
            <a:ext cx="96837" cy="95250"/>
          </a:xfrm>
          <a:custGeom>
            <a:avLst/>
            <a:gdLst>
              <a:gd name="T0" fmla="*/ 0 w 17255"/>
              <a:gd name="T1" fmla="*/ 8158 h 21600"/>
              <a:gd name="T2" fmla="*/ 96837 w 17255"/>
              <a:gd name="T3" fmla="*/ 7699 h 21600"/>
              <a:gd name="T4" fmla="*/ 49084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6" name="Line 27"/>
          <p:cNvSpPr>
            <a:spLocks noChangeShapeType="1"/>
          </p:cNvSpPr>
          <p:nvPr/>
        </p:nvSpPr>
        <p:spPr bwMode="auto">
          <a:xfrm>
            <a:off x="4779963" y="3260725"/>
            <a:ext cx="0" cy="1539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7" name="Arc 28"/>
          <p:cNvSpPr>
            <a:spLocks/>
          </p:cNvSpPr>
          <p:nvPr/>
        </p:nvSpPr>
        <p:spPr bwMode="auto">
          <a:xfrm>
            <a:off x="4876800" y="3394075"/>
            <a:ext cx="95250" cy="95250"/>
          </a:xfrm>
          <a:custGeom>
            <a:avLst/>
            <a:gdLst>
              <a:gd name="T0" fmla="*/ 0 w 17255"/>
              <a:gd name="T1" fmla="*/ 8158 h 21600"/>
              <a:gd name="T2" fmla="*/ 95250 w 17255"/>
              <a:gd name="T3" fmla="*/ 7699 h 21600"/>
              <a:gd name="T4" fmla="*/ 48279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Line 29"/>
          <p:cNvSpPr>
            <a:spLocks noChangeShapeType="1"/>
          </p:cNvSpPr>
          <p:nvPr/>
        </p:nvSpPr>
        <p:spPr bwMode="auto">
          <a:xfrm>
            <a:off x="4924425" y="3265489"/>
            <a:ext cx="0" cy="149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9" name="Line 30"/>
          <p:cNvSpPr>
            <a:spLocks noChangeShapeType="1"/>
          </p:cNvSpPr>
          <p:nvPr/>
        </p:nvSpPr>
        <p:spPr bwMode="auto">
          <a:xfrm flipH="1">
            <a:off x="5068888" y="3254376"/>
            <a:ext cx="0" cy="244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0" name="Arc 31"/>
          <p:cNvSpPr>
            <a:spLocks/>
          </p:cNvSpPr>
          <p:nvPr/>
        </p:nvSpPr>
        <p:spPr bwMode="auto">
          <a:xfrm>
            <a:off x="4097338" y="2601913"/>
            <a:ext cx="95250" cy="95250"/>
          </a:xfrm>
          <a:custGeom>
            <a:avLst/>
            <a:gdLst>
              <a:gd name="T0" fmla="*/ 0 w 17255"/>
              <a:gd name="T1" fmla="*/ 8158 h 21600"/>
              <a:gd name="T2" fmla="*/ 95250 w 17255"/>
              <a:gd name="T3" fmla="*/ 7699 h 21600"/>
              <a:gd name="T4" fmla="*/ 48279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1" name="Line 32"/>
          <p:cNvSpPr>
            <a:spLocks noChangeShapeType="1"/>
          </p:cNvSpPr>
          <p:nvPr/>
        </p:nvSpPr>
        <p:spPr bwMode="auto">
          <a:xfrm>
            <a:off x="4144963" y="2154238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2" name="Arc 33"/>
          <p:cNvSpPr>
            <a:spLocks/>
          </p:cNvSpPr>
          <p:nvPr/>
        </p:nvSpPr>
        <p:spPr bwMode="auto">
          <a:xfrm>
            <a:off x="4448175" y="2601913"/>
            <a:ext cx="96838" cy="95250"/>
          </a:xfrm>
          <a:custGeom>
            <a:avLst/>
            <a:gdLst>
              <a:gd name="T0" fmla="*/ 0 w 17255"/>
              <a:gd name="T1" fmla="*/ 8158 h 21600"/>
              <a:gd name="T2" fmla="*/ 96838 w 17255"/>
              <a:gd name="T3" fmla="*/ 7699 h 21600"/>
              <a:gd name="T4" fmla="*/ 49084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3" name="Line 34"/>
          <p:cNvSpPr>
            <a:spLocks noChangeShapeType="1"/>
          </p:cNvSpPr>
          <p:nvPr/>
        </p:nvSpPr>
        <p:spPr bwMode="auto">
          <a:xfrm>
            <a:off x="4495800" y="2139950"/>
            <a:ext cx="0" cy="4714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4" name="Arc 35"/>
          <p:cNvSpPr>
            <a:spLocks/>
          </p:cNvSpPr>
          <p:nvPr/>
        </p:nvSpPr>
        <p:spPr bwMode="auto">
          <a:xfrm>
            <a:off x="4814888" y="2601913"/>
            <a:ext cx="95250" cy="95250"/>
          </a:xfrm>
          <a:custGeom>
            <a:avLst/>
            <a:gdLst>
              <a:gd name="T0" fmla="*/ 0 w 17255"/>
              <a:gd name="T1" fmla="*/ 8158 h 21600"/>
              <a:gd name="T2" fmla="*/ 95250 w 17255"/>
              <a:gd name="T3" fmla="*/ 7699 h 21600"/>
              <a:gd name="T4" fmla="*/ 48279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5" name="Line 36"/>
          <p:cNvSpPr>
            <a:spLocks noChangeShapeType="1"/>
          </p:cNvSpPr>
          <p:nvPr/>
        </p:nvSpPr>
        <p:spPr bwMode="auto">
          <a:xfrm>
            <a:off x="4860925" y="2154239"/>
            <a:ext cx="0" cy="4476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6" name="Rectangle 38"/>
          <p:cNvSpPr>
            <a:spLocks noChangeArrowheads="1"/>
          </p:cNvSpPr>
          <p:nvPr/>
        </p:nvSpPr>
        <p:spPr bwMode="auto">
          <a:xfrm>
            <a:off x="6427789" y="2828925"/>
            <a:ext cx="1258887" cy="18811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1717" name="Rectangle 42"/>
          <p:cNvSpPr>
            <a:spLocks noChangeArrowheads="1"/>
          </p:cNvSpPr>
          <p:nvPr/>
        </p:nvSpPr>
        <p:spPr bwMode="auto">
          <a:xfrm>
            <a:off x="3565525" y="3443288"/>
            <a:ext cx="177800" cy="19526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1718" name="Rectangle 43"/>
          <p:cNvSpPr>
            <a:spLocks noChangeArrowheads="1"/>
          </p:cNvSpPr>
          <p:nvPr/>
        </p:nvSpPr>
        <p:spPr bwMode="auto">
          <a:xfrm>
            <a:off x="3544889" y="3430588"/>
            <a:ext cx="21800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</a:t>
            </a:r>
          </a:p>
        </p:txBody>
      </p:sp>
      <p:sp>
        <p:nvSpPr>
          <p:cNvPr id="71719" name="Arc 44"/>
          <p:cNvSpPr>
            <a:spLocks/>
          </p:cNvSpPr>
          <p:nvPr/>
        </p:nvSpPr>
        <p:spPr bwMode="auto">
          <a:xfrm>
            <a:off x="3594100" y="3335338"/>
            <a:ext cx="95250" cy="95250"/>
          </a:xfrm>
          <a:custGeom>
            <a:avLst/>
            <a:gdLst>
              <a:gd name="T0" fmla="*/ 0 w 17255"/>
              <a:gd name="T1" fmla="*/ 8158 h 21600"/>
              <a:gd name="T2" fmla="*/ 95250 w 17255"/>
              <a:gd name="T3" fmla="*/ 7699 h 21600"/>
              <a:gd name="T4" fmla="*/ 48279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0" name="Line 45"/>
          <p:cNvSpPr>
            <a:spLocks noChangeShapeType="1"/>
          </p:cNvSpPr>
          <p:nvPr/>
        </p:nvSpPr>
        <p:spPr bwMode="auto">
          <a:xfrm>
            <a:off x="3632200" y="2154238"/>
            <a:ext cx="0" cy="1219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1" name="Arc 46"/>
          <p:cNvSpPr>
            <a:spLocks/>
          </p:cNvSpPr>
          <p:nvPr/>
        </p:nvSpPr>
        <p:spPr bwMode="auto">
          <a:xfrm>
            <a:off x="6303963" y="3451225"/>
            <a:ext cx="119062" cy="76200"/>
          </a:xfrm>
          <a:custGeom>
            <a:avLst/>
            <a:gdLst>
              <a:gd name="T0" fmla="*/ 9624 w 21600"/>
              <a:gd name="T1" fmla="*/ 76200 h 17255"/>
              <a:gd name="T2" fmla="*/ 10197 w 21600"/>
              <a:gd name="T3" fmla="*/ 0 h 17255"/>
              <a:gd name="T4" fmla="*/ 119062 w 21600"/>
              <a:gd name="T5" fmla="*/ 38623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2" name="Line 47"/>
          <p:cNvSpPr>
            <a:spLocks noChangeShapeType="1"/>
          </p:cNvSpPr>
          <p:nvPr/>
        </p:nvSpPr>
        <p:spPr bwMode="auto">
          <a:xfrm>
            <a:off x="5081589" y="3498850"/>
            <a:ext cx="12207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3" name="Arc 48"/>
          <p:cNvSpPr>
            <a:spLocks/>
          </p:cNvSpPr>
          <p:nvPr/>
        </p:nvSpPr>
        <p:spPr bwMode="auto">
          <a:xfrm>
            <a:off x="6303963" y="3729038"/>
            <a:ext cx="119062" cy="74612"/>
          </a:xfrm>
          <a:custGeom>
            <a:avLst/>
            <a:gdLst>
              <a:gd name="T0" fmla="*/ 9624 w 21600"/>
              <a:gd name="T1" fmla="*/ 74612 h 17255"/>
              <a:gd name="T2" fmla="*/ 10197 w 21600"/>
              <a:gd name="T3" fmla="*/ 0 h 17255"/>
              <a:gd name="T4" fmla="*/ 119062 w 21600"/>
              <a:gd name="T5" fmla="*/ 3781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4" name="Line 49"/>
          <p:cNvSpPr>
            <a:spLocks noChangeShapeType="1"/>
          </p:cNvSpPr>
          <p:nvPr/>
        </p:nvSpPr>
        <p:spPr bwMode="auto">
          <a:xfrm>
            <a:off x="4075113" y="3775075"/>
            <a:ext cx="2227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5" name="Arc 51"/>
          <p:cNvSpPr>
            <a:spLocks/>
          </p:cNvSpPr>
          <p:nvPr/>
        </p:nvSpPr>
        <p:spPr bwMode="auto">
          <a:xfrm>
            <a:off x="6303963" y="3956051"/>
            <a:ext cx="119062" cy="74613"/>
          </a:xfrm>
          <a:custGeom>
            <a:avLst/>
            <a:gdLst>
              <a:gd name="T0" fmla="*/ 9624 w 21600"/>
              <a:gd name="T1" fmla="*/ 74613 h 17255"/>
              <a:gd name="T2" fmla="*/ 10197 w 21600"/>
              <a:gd name="T3" fmla="*/ 0 h 17255"/>
              <a:gd name="T4" fmla="*/ 119062 w 21600"/>
              <a:gd name="T5" fmla="*/ 3781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6" name="Line 52"/>
          <p:cNvSpPr>
            <a:spLocks noChangeShapeType="1"/>
          </p:cNvSpPr>
          <p:nvPr/>
        </p:nvSpPr>
        <p:spPr bwMode="auto">
          <a:xfrm>
            <a:off x="3641725" y="4002088"/>
            <a:ext cx="26606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7" name="Rectangle 53"/>
          <p:cNvSpPr>
            <a:spLocks noChangeArrowheads="1"/>
          </p:cNvSpPr>
          <p:nvPr/>
        </p:nvSpPr>
        <p:spPr bwMode="auto">
          <a:xfrm>
            <a:off x="5545138" y="3243263"/>
            <a:ext cx="27571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</a:t>
            </a:r>
          </a:p>
        </p:txBody>
      </p:sp>
      <p:sp>
        <p:nvSpPr>
          <p:cNvPr id="71728" name="Rectangle 54"/>
          <p:cNvSpPr>
            <a:spLocks noChangeArrowheads="1"/>
          </p:cNvSpPr>
          <p:nvPr/>
        </p:nvSpPr>
        <p:spPr bwMode="auto">
          <a:xfrm>
            <a:off x="5665789" y="329247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71729" name="Arc 55"/>
          <p:cNvSpPr>
            <a:spLocks/>
          </p:cNvSpPr>
          <p:nvPr/>
        </p:nvSpPr>
        <p:spPr bwMode="auto">
          <a:xfrm>
            <a:off x="6303963" y="4173538"/>
            <a:ext cx="119062" cy="76200"/>
          </a:xfrm>
          <a:custGeom>
            <a:avLst/>
            <a:gdLst>
              <a:gd name="T0" fmla="*/ 9624 w 21600"/>
              <a:gd name="T1" fmla="*/ 76200 h 17255"/>
              <a:gd name="T2" fmla="*/ 10197 w 21600"/>
              <a:gd name="T3" fmla="*/ 0 h 17255"/>
              <a:gd name="T4" fmla="*/ 119062 w 21600"/>
              <a:gd name="T5" fmla="*/ 38623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0" name="Line 56"/>
          <p:cNvSpPr>
            <a:spLocks noChangeShapeType="1"/>
          </p:cNvSpPr>
          <p:nvPr/>
        </p:nvSpPr>
        <p:spPr bwMode="auto">
          <a:xfrm>
            <a:off x="4075113" y="4221163"/>
            <a:ext cx="2227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1" name="Line 57"/>
          <p:cNvSpPr>
            <a:spLocks noChangeShapeType="1"/>
          </p:cNvSpPr>
          <p:nvPr/>
        </p:nvSpPr>
        <p:spPr bwMode="auto">
          <a:xfrm flipH="1">
            <a:off x="4068763" y="4225926"/>
            <a:ext cx="0" cy="5000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2" name="Arc 58"/>
          <p:cNvSpPr>
            <a:spLocks/>
          </p:cNvSpPr>
          <p:nvPr/>
        </p:nvSpPr>
        <p:spPr bwMode="auto">
          <a:xfrm>
            <a:off x="6303963" y="4459289"/>
            <a:ext cx="119062" cy="77787"/>
          </a:xfrm>
          <a:custGeom>
            <a:avLst/>
            <a:gdLst>
              <a:gd name="T0" fmla="*/ 9624 w 21600"/>
              <a:gd name="T1" fmla="*/ 77787 h 17255"/>
              <a:gd name="T2" fmla="*/ 10197 w 21600"/>
              <a:gd name="T3" fmla="*/ 0 h 17255"/>
              <a:gd name="T4" fmla="*/ 119062 w 21600"/>
              <a:gd name="T5" fmla="*/ 39428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3" name="Line 59"/>
          <p:cNvSpPr>
            <a:spLocks noChangeShapeType="1"/>
          </p:cNvSpPr>
          <p:nvPr/>
        </p:nvSpPr>
        <p:spPr bwMode="auto">
          <a:xfrm>
            <a:off x="5295901" y="4508500"/>
            <a:ext cx="1006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4" name="Line 60"/>
          <p:cNvSpPr>
            <a:spLocks noChangeShapeType="1"/>
          </p:cNvSpPr>
          <p:nvPr/>
        </p:nvSpPr>
        <p:spPr bwMode="auto">
          <a:xfrm>
            <a:off x="5289550" y="4508500"/>
            <a:ext cx="0" cy="2174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5" name="Rectangle 61"/>
          <p:cNvSpPr>
            <a:spLocks noChangeArrowheads="1"/>
          </p:cNvSpPr>
          <p:nvPr/>
        </p:nvSpPr>
        <p:spPr bwMode="auto">
          <a:xfrm>
            <a:off x="3937001" y="4729163"/>
            <a:ext cx="1546225" cy="5461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1736" name="Rectangle 62"/>
          <p:cNvSpPr>
            <a:spLocks noChangeArrowheads="1"/>
          </p:cNvSpPr>
          <p:nvPr/>
        </p:nvSpPr>
        <p:spPr bwMode="auto">
          <a:xfrm>
            <a:off x="3895726" y="4729163"/>
            <a:ext cx="131125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15   14  . . . .  2  1  0</a:t>
            </a:r>
          </a:p>
        </p:txBody>
      </p:sp>
      <p:sp>
        <p:nvSpPr>
          <p:cNvPr id="71737" name="Arc 63"/>
          <p:cNvSpPr>
            <a:spLocks/>
          </p:cNvSpPr>
          <p:nvPr/>
        </p:nvSpPr>
        <p:spPr bwMode="auto">
          <a:xfrm>
            <a:off x="4311650" y="4497388"/>
            <a:ext cx="95250" cy="95250"/>
          </a:xfrm>
          <a:custGeom>
            <a:avLst/>
            <a:gdLst>
              <a:gd name="T0" fmla="*/ 95250 w 17464"/>
              <a:gd name="T1" fmla="*/ 87352 h 21600"/>
              <a:gd name="T2" fmla="*/ 0 w 17464"/>
              <a:gd name="T3" fmla="*/ 86885 h 21600"/>
              <a:gd name="T4" fmla="*/ 48279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8" name="Line 64"/>
          <p:cNvSpPr>
            <a:spLocks noChangeShapeType="1"/>
          </p:cNvSpPr>
          <p:nvPr/>
        </p:nvSpPr>
        <p:spPr bwMode="auto">
          <a:xfrm flipV="1">
            <a:off x="4357688" y="4572001"/>
            <a:ext cx="0" cy="1571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9" name="Arc 65"/>
          <p:cNvSpPr>
            <a:spLocks/>
          </p:cNvSpPr>
          <p:nvPr/>
        </p:nvSpPr>
        <p:spPr bwMode="auto">
          <a:xfrm>
            <a:off x="4951414" y="4497388"/>
            <a:ext cx="96837" cy="95250"/>
          </a:xfrm>
          <a:custGeom>
            <a:avLst/>
            <a:gdLst>
              <a:gd name="T0" fmla="*/ 96837 w 17464"/>
              <a:gd name="T1" fmla="*/ 87352 h 21600"/>
              <a:gd name="T2" fmla="*/ 0 w 17464"/>
              <a:gd name="T3" fmla="*/ 86885 h 21600"/>
              <a:gd name="T4" fmla="*/ 49084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0" name="Line 66"/>
          <p:cNvSpPr>
            <a:spLocks noChangeShapeType="1"/>
          </p:cNvSpPr>
          <p:nvPr/>
        </p:nvSpPr>
        <p:spPr bwMode="auto">
          <a:xfrm flipV="1">
            <a:off x="4999038" y="4572001"/>
            <a:ext cx="0" cy="1571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1" name="Arc 67"/>
          <p:cNvSpPr>
            <a:spLocks/>
          </p:cNvSpPr>
          <p:nvPr/>
        </p:nvSpPr>
        <p:spPr bwMode="auto">
          <a:xfrm>
            <a:off x="5091114" y="4497388"/>
            <a:ext cx="96837" cy="95250"/>
          </a:xfrm>
          <a:custGeom>
            <a:avLst/>
            <a:gdLst>
              <a:gd name="T0" fmla="*/ 96837 w 17464"/>
              <a:gd name="T1" fmla="*/ 87352 h 21600"/>
              <a:gd name="T2" fmla="*/ 0 w 17464"/>
              <a:gd name="T3" fmla="*/ 86885 h 21600"/>
              <a:gd name="T4" fmla="*/ 49084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2" name="Line 68"/>
          <p:cNvSpPr>
            <a:spLocks noChangeShapeType="1"/>
          </p:cNvSpPr>
          <p:nvPr/>
        </p:nvSpPr>
        <p:spPr bwMode="auto">
          <a:xfrm flipV="1">
            <a:off x="5138738" y="4572001"/>
            <a:ext cx="0" cy="1571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3" name="Rectangle 69"/>
          <p:cNvSpPr>
            <a:spLocks noChangeArrowheads="1"/>
          </p:cNvSpPr>
          <p:nvPr/>
        </p:nvSpPr>
        <p:spPr bwMode="auto">
          <a:xfrm>
            <a:off x="4300538" y="4887914"/>
            <a:ext cx="53540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 x 16</a:t>
            </a:r>
          </a:p>
          <a:p>
            <a:pPr eaLnBrk="1"/>
            <a:endParaRPr lang="en-US" altLang="ko-KR"/>
          </a:p>
        </p:txBody>
      </p:sp>
      <p:sp>
        <p:nvSpPr>
          <p:cNvPr id="71744" name="Rectangle 70"/>
          <p:cNvSpPr>
            <a:spLocks noChangeArrowheads="1"/>
          </p:cNvSpPr>
          <p:nvPr/>
        </p:nvSpPr>
        <p:spPr bwMode="auto">
          <a:xfrm>
            <a:off x="4211638" y="5029200"/>
            <a:ext cx="67967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decoder</a:t>
            </a:r>
          </a:p>
        </p:txBody>
      </p:sp>
      <p:sp>
        <p:nvSpPr>
          <p:cNvPr id="71745" name="Rectangle 71"/>
          <p:cNvSpPr>
            <a:spLocks noChangeArrowheads="1"/>
          </p:cNvSpPr>
          <p:nvPr/>
        </p:nvSpPr>
        <p:spPr bwMode="auto">
          <a:xfrm>
            <a:off x="4362451" y="5559426"/>
            <a:ext cx="45365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4-bit</a:t>
            </a:r>
          </a:p>
          <a:p>
            <a:pPr eaLnBrk="1"/>
            <a:endParaRPr lang="en-US" altLang="ko-KR"/>
          </a:p>
        </p:txBody>
      </p:sp>
      <p:sp>
        <p:nvSpPr>
          <p:cNvPr id="71746" name="Rectangle 72"/>
          <p:cNvSpPr>
            <a:spLocks noChangeArrowheads="1"/>
          </p:cNvSpPr>
          <p:nvPr/>
        </p:nvSpPr>
        <p:spPr bwMode="auto">
          <a:xfrm>
            <a:off x="4148138" y="5700714"/>
            <a:ext cx="771046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sequence</a:t>
            </a:r>
          </a:p>
          <a:p>
            <a:pPr eaLnBrk="1"/>
            <a:endParaRPr lang="en-US" altLang="ko-KR"/>
          </a:p>
        </p:txBody>
      </p:sp>
      <p:sp>
        <p:nvSpPr>
          <p:cNvPr id="71747" name="Rectangle 73"/>
          <p:cNvSpPr>
            <a:spLocks noChangeArrowheads="1"/>
          </p:cNvSpPr>
          <p:nvPr/>
        </p:nvSpPr>
        <p:spPr bwMode="auto">
          <a:xfrm>
            <a:off x="4235450" y="5835651"/>
            <a:ext cx="65242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counter</a:t>
            </a:r>
          </a:p>
          <a:p>
            <a:pPr eaLnBrk="1"/>
            <a:endParaRPr lang="en-US" altLang="ko-KR"/>
          </a:p>
        </p:txBody>
      </p:sp>
      <p:sp>
        <p:nvSpPr>
          <p:cNvPr id="71748" name="Rectangle 74"/>
          <p:cNvSpPr>
            <a:spLocks noChangeArrowheads="1"/>
          </p:cNvSpPr>
          <p:nvPr/>
        </p:nvSpPr>
        <p:spPr bwMode="auto">
          <a:xfrm>
            <a:off x="4349751" y="5975350"/>
            <a:ext cx="44723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(SC)</a:t>
            </a:r>
          </a:p>
        </p:txBody>
      </p:sp>
      <p:sp>
        <p:nvSpPr>
          <p:cNvPr id="71749" name="Rectangle 75"/>
          <p:cNvSpPr>
            <a:spLocks noChangeArrowheads="1"/>
          </p:cNvSpPr>
          <p:nvPr/>
        </p:nvSpPr>
        <p:spPr bwMode="auto">
          <a:xfrm>
            <a:off x="4075114" y="5583239"/>
            <a:ext cx="1120775" cy="5921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1750" name="Arc 76"/>
          <p:cNvSpPr>
            <a:spLocks/>
          </p:cNvSpPr>
          <p:nvPr/>
        </p:nvSpPr>
        <p:spPr bwMode="auto">
          <a:xfrm>
            <a:off x="4235450" y="5280026"/>
            <a:ext cx="96838" cy="93663"/>
          </a:xfrm>
          <a:custGeom>
            <a:avLst/>
            <a:gdLst>
              <a:gd name="T0" fmla="*/ 96838 w 17464"/>
              <a:gd name="T1" fmla="*/ 85897 h 21600"/>
              <a:gd name="T2" fmla="*/ 0 w 17464"/>
              <a:gd name="T3" fmla="*/ 85437 h 21600"/>
              <a:gd name="T4" fmla="*/ 49084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1" name="Line 77"/>
          <p:cNvSpPr>
            <a:spLocks noChangeShapeType="1"/>
          </p:cNvSpPr>
          <p:nvPr/>
        </p:nvSpPr>
        <p:spPr bwMode="auto">
          <a:xfrm flipV="1">
            <a:off x="4283075" y="5353050"/>
            <a:ext cx="0" cy="2301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2" name="Arc 78"/>
          <p:cNvSpPr>
            <a:spLocks/>
          </p:cNvSpPr>
          <p:nvPr/>
        </p:nvSpPr>
        <p:spPr bwMode="auto">
          <a:xfrm>
            <a:off x="4448175" y="5280026"/>
            <a:ext cx="96838" cy="93663"/>
          </a:xfrm>
          <a:custGeom>
            <a:avLst/>
            <a:gdLst>
              <a:gd name="T0" fmla="*/ 96838 w 17464"/>
              <a:gd name="T1" fmla="*/ 85897 h 21600"/>
              <a:gd name="T2" fmla="*/ 0 w 17464"/>
              <a:gd name="T3" fmla="*/ 85437 h 21600"/>
              <a:gd name="T4" fmla="*/ 49084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3" name="Arc 80"/>
          <p:cNvSpPr>
            <a:spLocks/>
          </p:cNvSpPr>
          <p:nvPr/>
        </p:nvSpPr>
        <p:spPr bwMode="auto">
          <a:xfrm>
            <a:off x="4664075" y="5280026"/>
            <a:ext cx="95250" cy="93663"/>
          </a:xfrm>
          <a:custGeom>
            <a:avLst/>
            <a:gdLst>
              <a:gd name="T0" fmla="*/ 95250 w 17464"/>
              <a:gd name="T1" fmla="*/ 85897 h 21600"/>
              <a:gd name="T2" fmla="*/ 0 w 17464"/>
              <a:gd name="T3" fmla="*/ 85437 h 21600"/>
              <a:gd name="T4" fmla="*/ 48279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4" name="Line 81"/>
          <p:cNvSpPr>
            <a:spLocks noChangeShapeType="1"/>
          </p:cNvSpPr>
          <p:nvPr/>
        </p:nvSpPr>
        <p:spPr bwMode="auto">
          <a:xfrm flipV="1">
            <a:off x="4710113" y="5353050"/>
            <a:ext cx="0" cy="2301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5" name="Arc 82"/>
          <p:cNvSpPr>
            <a:spLocks/>
          </p:cNvSpPr>
          <p:nvPr/>
        </p:nvSpPr>
        <p:spPr bwMode="auto">
          <a:xfrm>
            <a:off x="4876800" y="5280026"/>
            <a:ext cx="95250" cy="93663"/>
          </a:xfrm>
          <a:custGeom>
            <a:avLst/>
            <a:gdLst>
              <a:gd name="T0" fmla="*/ 95250 w 17464"/>
              <a:gd name="T1" fmla="*/ 85897 h 21600"/>
              <a:gd name="T2" fmla="*/ 0 w 17464"/>
              <a:gd name="T3" fmla="*/ 85437 h 21600"/>
              <a:gd name="T4" fmla="*/ 48279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6" name="Line 83"/>
          <p:cNvSpPr>
            <a:spLocks noChangeShapeType="1"/>
          </p:cNvSpPr>
          <p:nvPr/>
        </p:nvSpPr>
        <p:spPr bwMode="auto">
          <a:xfrm flipV="1">
            <a:off x="4924425" y="5353050"/>
            <a:ext cx="0" cy="2301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7" name="Arc 84"/>
          <p:cNvSpPr>
            <a:spLocks/>
          </p:cNvSpPr>
          <p:nvPr/>
        </p:nvSpPr>
        <p:spPr bwMode="auto">
          <a:xfrm>
            <a:off x="5213350" y="5643563"/>
            <a:ext cx="120650" cy="76200"/>
          </a:xfrm>
          <a:custGeom>
            <a:avLst/>
            <a:gdLst>
              <a:gd name="T0" fmla="*/ 110054 w 21600"/>
              <a:gd name="T1" fmla="*/ 0 h 17464"/>
              <a:gd name="T2" fmla="*/ 110646 w 21600"/>
              <a:gd name="T3" fmla="*/ 76200 h 17464"/>
              <a:gd name="T4" fmla="*/ 0 w 21600"/>
              <a:gd name="T5" fmla="*/ 38624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8" name="Line 85"/>
          <p:cNvSpPr>
            <a:spLocks noChangeShapeType="1"/>
          </p:cNvSpPr>
          <p:nvPr/>
        </p:nvSpPr>
        <p:spPr bwMode="auto">
          <a:xfrm>
            <a:off x="5319714" y="5686425"/>
            <a:ext cx="5175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9" name="Rectangle 86"/>
          <p:cNvSpPr>
            <a:spLocks noChangeArrowheads="1"/>
          </p:cNvSpPr>
          <p:nvPr/>
        </p:nvSpPr>
        <p:spPr bwMode="auto">
          <a:xfrm>
            <a:off x="5853114" y="5532438"/>
            <a:ext cx="113653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Increment (INR)</a:t>
            </a:r>
          </a:p>
        </p:txBody>
      </p:sp>
      <p:sp>
        <p:nvSpPr>
          <p:cNvPr id="71760" name="Arc 87"/>
          <p:cNvSpPr>
            <a:spLocks/>
          </p:cNvSpPr>
          <p:nvPr/>
        </p:nvSpPr>
        <p:spPr bwMode="auto">
          <a:xfrm>
            <a:off x="5213350" y="5811838"/>
            <a:ext cx="120650" cy="76200"/>
          </a:xfrm>
          <a:custGeom>
            <a:avLst/>
            <a:gdLst>
              <a:gd name="T0" fmla="*/ 110054 w 21600"/>
              <a:gd name="T1" fmla="*/ 0 h 17464"/>
              <a:gd name="T2" fmla="*/ 110646 w 21600"/>
              <a:gd name="T3" fmla="*/ 76200 h 17464"/>
              <a:gd name="T4" fmla="*/ 0 w 21600"/>
              <a:gd name="T5" fmla="*/ 38624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1" name="Line 88"/>
          <p:cNvSpPr>
            <a:spLocks noChangeShapeType="1"/>
          </p:cNvSpPr>
          <p:nvPr/>
        </p:nvSpPr>
        <p:spPr bwMode="auto">
          <a:xfrm>
            <a:off x="5319714" y="5854700"/>
            <a:ext cx="5175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2" name="Rectangle 89"/>
          <p:cNvSpPr>
            <a:spLocks noChangeArrowheads="1"/>
          </p:cNvSpPr>
          <p:nvPr/>
        </p:nvSpPr>
        <p:spPr bwMode="auto">
          <a:xfrm>
            <a:off x="5842001" y="5732463"/>
            <a:ext cx="88806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Clear (CLR)</a:t>
            </a:r>
          </a:p>
        </p:txBody>
      </p:sp>
      <p:sp>
        <p:nvSpPr>
          <p:cNvPr id="71763" name="Arc 90"/>
          <p:cNvSpPr>
            <a:spLocks/>
          </p:cNvSpPr>
          <p:nvPr/>
        </p:nvSpPr>
        <p:spPr bwMode="auto">
          <a:xfrm>
            <a:off x="5213350" y="6040438"/>
            <a:ext cx="120650" cy="74612"/>
          </a:xfrm>
          <a:custGeom>
            <a:avLst/>
            <a:gdLst>
              <a:gd name="T0" fmla="*/ 110054 w 21600"/>
              <a:gd name="T1" fmla="*/ 0 h 17464"/>
              <a:gd name="T2" fmla="*/ 110646 w 21600"/>
              <a:gd name="T3" fmla="*/ 74612 h 17464"/>
              <a:gd name="T4" fmla="*/ 0 w 21600"/>
              <a:gd name="T5" fmla="*/ 37819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4" name="Line 91"/>
          <p:cNvSpPr>
            <a:spLocks noChangeShapeType="1"/>
          </p:cNvSpPr>
          <p:nvPr/>
        </p:nvSpPr>
        <p:spPr bwMode="auto">
          <a:xfrm>
            <a:off x="5319714" y="6081713"/>
            <a:ext cx="5175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5" name="Rectangle 92"/>
          <p:cNvSpPr>
            <a:spLocks noChangeArrowheads="1"/>
          </p:cNvSpPr>
          <p:nvPr/>
        </p:nvSpPr>
        <p:spPr bwMode="auto">
          <a:xfrm>
            <a:off x="5848351" y="5959475"/>
            <a:ext cx="53059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Clock</a:t>
            </a:r>
          </a:p>
        </p:txBody>
      </p:sp>
      <p:sp>
        <p:nvSpPr>
          <p:cNvPr id="71766" name="Freeform 93"/>
          <p:cNvSpPr>
            <a:spLocks/>
          </p:cNvSpPr>
          <p:nvPr/>
        </p:nvSpPr>
        <p:spPr bwMode="auto">
          <a:xfrm>
            <a:off x="5049839" y="6016626"/>
            <a:ext cx="141287" cy="111125"/>
          </a:xfrm>
          <a:custGeom>
            <a:avLst/>
            <a:gdLst>
              <a:gd name="T0" fmla="*/ 88 w 89"/>
              <a:gd name="T1" fmla="*/ 0 h 89"/>
              <a:gd name="T2" fmla="*/ 0 w 89"/>
              <a:gd name="T3" fmla="*/ 48 h 89"/>
              <a:gd name="T4" fmla="*/ 88 w 89"/>
              <a:gd name="T5" fmla="*/ 88 h 89"/>
              <a:gd name="T6" fmla="*/ 0 60000 65536"/>
              <a:gd name="T7" fmla="*/ 0 60000 65536"/>
              <a:gd name="T8" fmla="*/ 0 60000 65536"/>
              <a:gd name="T9" fmla="*/ 0 w 89"/>
              <a:gd name="T10" fmla="*/ 0 h 89"/>
              <a:gd name="T11" fmla="*/ 89 w 89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89">
                <a:moveTo>
                  <a:pt x="88" y="0"/>
                </a:moveTo>
                <a:lnTo>
                  <a:pt x="0" y="48"/>
                </a:lnTo>
                <a:lnTo>
                  <a:pt x="88" y="8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7" name="Arc 94"/>
          <p:cNvSpPr>
            <a:spLocks/>
          </p:cNvSpPr>
          <p:nvPr/>
        </p:nvSpPr>
        <p:spPr bwMode="auto">
          <a:xfrm>
            <a:off x="7016750" y="2722564"/>
            <a:ext cx="96838" cy="92075"/>
          </a:xfrm>
          <a:custGeom>
            <a:avLst/>
            <a:gdLst>
              <a:gd name="T0" fmla="*/ 0 w 17255"/>
              <a:gd name="T1" fmla="*/ 7886 h 21600"/>
              <a:gd name="T2" fmla="*/ 96838 w 17255"/>
              <a:gd name="T3" fmla="*/ 7443 h 21600"/>
              <a:gd name="T4" fmla="*/ 49084 w 17255"/>
              <a:gd name="T5" fmla="*/ 9207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8" name="Line 95"/>
          <p:cNvSpPr>
            <a:spLocks noChangeShapeType="1"/>
          </p:cNvSpPr>
          <p:nvPr/>
        </p:nvSpPr>
        <p:spPr bwMode="auto">
          <a:xfrm flipV="1">
            <a:off x="7064375" y="2230438"/>
            <a:ext cx="0" cy="520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9" name="Rectangle 96"/>
          <p:cNvSpPr>
            <a:spLocks noChangeArrowheads="1"/>
          </p:cNvSpPr>
          <p:nvPr/>
        </p:nvSpPr>
        <p:spPr bwMode="auto">
          <a:xfrm>
            <a:off x="6607175" y="2003425"/>
            <a:ext cx="94417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Other inputs</a:t>
            </a:r>
          </a:p>
        </p:txBody>
      </p:sp>
      <p:sp>
        <p:nvSpPr>
          <p:cNvPr id="71770" name="Arc 97"/>
          <p:cNvSpPr>
            <a:spLocks/>
          </p:cNvSpPr>
          <p:nvPr/>
        </p:nvSpPr>
        <p:spPr bwMode="auto">
          <a:xfrm>
            <a:off x="8570913" y="3668713"/>
            <a:ext cx="119062" cy="76200"/>
          </a:xfrm>
          <a:custGeom>
            <a:avLst/>
            <a:gdLst>
              <a:gd name="T0" fmla="*/ 9624 w 21600"/>
              <a:gd name="T1" fmla="*/ 76200 h 17255"/>
              <a:gd name="T2" fmla="*/ 10197 w 21600"/>
              <a:gd name="T3" fmla="*/ 0 h 17255"/>
              <a:gd name="T4" fmla="*/ 119062 w 21600"/>
              <a:gd name="T5" fmla="*/ 38623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1" name="Line 98"/>
          <p:cNvSpPr>
            <a:spLocks noChangeShapeType="1"/>
          </p:cNvSpPr>
          <p:nvPr/>
        </p:nvSpPr>
        <p:spPr bwMode="auto">
          <a:xfrm>
            <a:off x="7686676" y="3711575"/>
            <a:ext cx="9128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2" name="Rectangle 99"/>
          <p:cNvSpPr>
            <a:spLocks noChangeArrowheads="1"/>
          </p:cNvSpPr>
          <p:nvPr/>
        </p:nvSpPr>
        <p:spPr bwMode="auto">
          <a:xfrm>
            <a:off x="8621713" y="3538538"/>
            <a:ext cx="6396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ko-KR"/>
              <a:t>Control</a:t>
            </a:r>
          </a:p>
          <a:p>
            <a:pPr>
              <a:lnSpc>
                <a:spcPct val="80000"/>
              </a:lnSpc>
            </a:pPr>
            <a:r>
              <a:rPr lang="en-US" altLang="ko-KR"/>
              <a:t>signals</a:t>
            </a:r>
          </a:p>
          <a:p>
            <a:pPr eaLnBrk="1">
              <a:lnSpc>
                <a:spcPct val="80000"/>
              </a:lnSpc>
            </a:pPr>
            <a:endParaRPr lang="en-US" altLang="ko-KR"/>
          </a:p>
        </p:txBody>
      </p:sp>
      <p:grpSp>
        <p:nvGrpSpPr>
          <p:cNvPr id="71773" name="Group 104"/>
          <p:cNvGrpSpPr>
            <a:grpSpLocks/>
          </p:cNvGrpSpPr>
          <p:nvPr/>
        </p:nvGrpSpPr>
        <p:grpSpPr bwMode="auto">
          <a:xfrm>
            <a:off x="5959470" y="3490912"/>
            <a:ext cx="195138" cy="350832"/>
            <a:chOff x="2222" y="2510"/>
            <a:chExt cx="124" cy="284"/>
          </a:xfrm>
        </p:grpSpPr>
        <p:sp>
          <p:nvSpPr>
            <p:cNvPr id="71793" name="Rectangle 101"/>
            <p:cNvSpPr>
              <a:spLocks noChangeArrowheads="1"/>
            </p:cNvSpPr>
            <p:nvPr/>
          </p:nvSpPr>
          <p:spPr bwMode="auto">
            <a:xfrm>
              <a:off x="2230" y="2510"/>
              <a:ext cx="11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4" name="Rectangle 102"/>
            <p:cNvSpPr>
              <a:spLocks noChangeArrowheads="1"/>
            </p:cNvSpPr>
            <p:nvPr/>
          </p:nvSpPr>
          <p:spPr bwMode="auto">
            <a:xfrm>
              <a:off x="2222" y="2558"/>
              <a:ext cx="11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5" name="Rectangle 103"/>
            <p:cNvSpPr>
              <a:spLocks noChangeArrowheads="1"/>
            </p:cNvSpPr>
            <p:nvPr/>
          </p:nvSpPr>
          <p:spPr bwMode="auto">
            <a:xfrm>
              <a:off x="2230" y="2597"/>
              <a:ext cx="11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774" name="Group 108"/>
          <p:cNvGrpSpPr>
            <a:grpSpLocks/>
          </p:cNvGrpSpPr>
          <p:nvPr/>
        </p:nvGrpSpPr>
        <p:grpSpPr bwMode="auto">
          <a:xfrm>
            <a:off x="5959470" y="4224342"/>
            <a:ext cx="195138" cy="350523"/>
            <a:chOff x="2222" y="3102"/>
            <a:chExt cx="124" cy="285"/>
          </a:xfrm>
        </p:grpSpPr>
        <p:sp>
          <p:nvSpPr>
            <p:cNvPr id="71790" name="Rectangle 105"/>
            <p:cNvSpPr>
              <a:spLocks noChangeArrowheads="1"/>
            </p:cNvSpPr>
            <p:nvPr/>
          </p:nvSpPr>
          <p:spPr bwMode="auto">
            <a:xfrm>
              <a:off x="2230" y="3102"/>
              <a:ext cx="11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1" name="Rectangle 106"/>
            <p:cNvSpPr>
              <a:spLocks noChangeArrowheads="1"/>
            </p:cNvSpPr>
            <p:nvPr/>
          </p:nvSpPr>
          <p:spPr bwMode="auto">
            <a:xfrm>
              <a:off x="2222" y="3146"/>
              <a:ext cx="11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2" name="Rectangle 107"/>
            <p:cNvSpPr>
              <a:spLocks noChangeArrowheads="1"/>
            </p:cNvSpPr>
            <p:nvPr/>
          </p:nvSpPr>
          <p:spPr bwMode="auto">
            <a:xfrm>
              <a:off x="2230" y="3189"/>
              <a:ext cx="11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1775" name="Rectangle 109"/>
          <p:cNvSpPr>
            <a:spLocks noChangeArrowheads="1"/>
          </p:cNvSpPr>
          <p:nvPr/>
        </p:nvSpPr>
        <p:spPr bwMode="auto">
          <a:xfrm>
            <a:off x="5545138" y="3532188"/>
            <a:ext cx="27571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</a:t>
            </a:r>
          </a:p>
        </p:txBody>
      </p:sp>
      <p:sp>
        <p:nvSpPr>
          <p:cNvPr id="71776" name="Rectangle 110"/>
          <p:cNvSpPr>
            <a:spLocks noChangeArrowheads="1"/>
          </p:cNvSpPr>
          <p:nvPr/>
        </p:nvSpPr>
        <p:spPr bwMode="auto">
          <a:xfrm>
            <a:off x="5541964" y="4016375"/>
            <a:ext cx="26129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</a:t>
            </a:r>
          </a:p>
        </p:txBody>
      </p:sp>
      <p:sp>
        <p:nvSpPr>
          <p:cNvPr id="71777" name="Rectangle 111"/>
          <p:cNvSpPr>
            <a:spLocks noChangeArrowheads="1"/>
          </p:cNvSpPr>
          <p:nvPr/>
        </p:nvSpPr>
        <p:spPr bwMode="auto">
          <a:xfrm>
            <a:off x="5532439" y="4283075"/>
            <a:ext cx="26129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</a:t>
            </a:r>
          </a:p>
        </p:txBody>
      </p:sp>
      <p:sp>
        <p:nvSpPr>
          <p:cNvPr id="71778" name="Rectangle 112"/>
          <p:cNvSpPr>
            <a:spLocks noChangeArrowheads="1"/>
          </p:cNvSpPr>
          <p:nvPr/>
        </p:nvSpPr>
        <p:spPr bwMode="auto">
          <a:xfrm>
            <a:off x="5665789" y="35814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7</a:t>
            </a:r>
          </a:p>
        </p:txBody>
      </p:sp>
      <p:sp>
        <p:nvSpPr>
          <p:cNvPr id="71779" name="Rectangle 113"/>
          <p:cNvSpPr>
            <a:spLocks noChangeArrowheads="1"/>
          </p:cNvSpPr>
          <p:nvPr/>
        </p:nvSpPr>
        <p:spPr bwMode="auto">
          <a:xfrm>
            <a:off x="5621338" y="4037013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</a:t>
            </a:r>
          </a:p>
        </p:txBody>
      </p:sp>
      <p:sp>
        <p:nvSpPr>
          <p:cNvPr id="71780" name="Rectangle 114"/>
          <p:cNvSpPr>
            <a:spLocks noChangeArrowheads="1"/>
          </p:cNvSpPr>
          <p:nvPr/>
        </p:nvSpPr>
        <p:spPr bwMode="auto">
          <a:xfrm>
            <a:off x="5621339" y="43322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71781" name="Line 117"/>
          <p:cNvSpPr>
            <a:spLocks noChangeShapeType="1"/>
          </p:cNvSpPr>
          <p:nvPr/>
        </p:nvSpPr>
        <p:spPr bwMode="auto">
          <a:xfrm>
            <a:off x="3638550" y="36290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2" name="Line 118"/>
          <p:cNvSpPr>
            <a:spLocks noChangeShapeType="1"/>
          </p:cNvSpPr>
          <p:nvPr/>
        </p:nvSpPr>
        <p:spPr bwMode="auto">
          <a:xfrm flipV="1">
            <a:off x="4500563" y="5346700"/>
            <a:ext cx="0" cy="2301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3" name="Text Box 119"/>
          <p:cNvSpPr txBox="1">
            <a:spLocks noChangeArrowheads="1"/>
          </p:cNvSpPr>
          <p:nvPr/>
        </p:nvSpPr>
        <p:spPr bwMode="auto">
          <a:xfrm>
            <a:off x="6527209" y="3400425"/>
            <a:ext cx="107433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/>
              <a:t>Combinational</a:t>
            </a:r>
          </a:p>
          <a:p>
            <a:pPr algn="ctr"/>
            <a:r>
              <a:rPr lang="en-US" altLang="ko-KR"/>
              <a:t>Control</a:t>
            </a:r>
          </a:p>
          <a:p>
            <a:pPr algn="ctr"/>
            <a:r>
              <a:rPr lang="en-US" altLang="ko-KR"/>
              <a:t>logic</a:t>
            </a:r>
          </a:p>
        </p:txBody>
      </p:sp>
      <p:sp>
        <p:nvSpPr>
          <p:cNvPr id="71784" name="Line 125"/>
          <p:cNvSpPr>
            <a:spLocks noChangeShapeType="1"/>
          </p:cNvSpPr>
          <p:nvPr/>
        </p:nvSpPr>
        <p:spPr bwMode="auto">
          <a:xfrm>
            <a:off x="7781925" y="3657600"/>
            <a:ext cx="9525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5" name="Line 126"/>
          <p:cNvSpPr>
            <a:spLocks noChangeShapeType="1"/>
          </p:cNvSpPr>
          <p:nvPr/>
        </p:nvSpPr>
        <p:spPr bwMode="auto">
          <a:xfrm>
            <a:off x="7019926" y="2619375"/>
            <a:ext cx="85725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6" name="Line 127"/>
          <p:cNvSpPr>
            <a:spLocks noChangeShapeType="1"/>
          </p:cNvSpPr>
          <p:nvPr/>
        </p:nvSpPr>
        <p:spPr bwMode="auto">
          <a:xfrm>
            <a:off x="5724525" y="2152651"/>
            <a:ext cx="0" cy="904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7" name="Line 129"/>
          <p:cNvSpPr>
            <a:spLocks noChangeShapeType="1"/>
          </p:cNvSpPr>
          <p:nvPr/>
        </p:nvSpPr>
        <p:spPr bwMode="auto">
          <a:xfrm>
            <a:off x="5724525" y="3048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8" name="Rectangle 130"/>
          <p:cNvSpPr>
            <a:spLocks noChangeArrowheads="1"/>
          </p:cNvSpPr>
          <p:nvPr/>
        </p:nvSpPr>
        <p:spPr bwMode="auto">
          <a:xfrm>
            <a:off x="2743201" y="2343150"/>
            <a:ext cx="5438775" cy="4076700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1789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378254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51351" y="293689"/>
            <a:ext cx="3148013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TIMING  SIGNALS</a:t>
            </a:r>
          </a:p>
        </p:txBody>
      </p:sp>
      <p:pic>
        <p:nvPicPr>
          <p:cNvPr id="7270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6" y="2552700"/>
            <a:ext cx="6632575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990725" y="830264"/>
            <a:ext cx="8008938" cy="143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- Generated by 4-bit sequence counter and 4</a:t>
            </a:r>
            <a:r>
              <a:rPr lang="en-US" altLang="ko-KR" sz="1800">
                <a:sym typeface="Symbol" panose="05050102010706020507" pitchFamily="18" charset="2"/>
              </a:rPr>
              <a:t></a:t>
            </a:r>
            <a:r>
              <a:rPr lang="en-US" altLang="ko-KR" sz="1800"/>
              <a:t>16 decoder</a:t>
            </a:r>
          </a:p>
          <a:p>
            <a:r>
              <a:rPr lang="en-US" altLang="ko-KR" sz="1800"/>
              <a:t>- The SC can be incremented or cleared.</a:t>
            </a:r>
          </a:p>
          <a:p>
            <a:endParaRPr lang="en-US" altLang="ko-KR" sz="1800"/>
          </a:p>
          <a:p>
            <a:r>
              <a:rPr lang="en-US" altLang="ko-KR" sz="1800"/>
              <a:t>- Example:   T</a:t>
            </a:r>
            <a:r>
              <a:rPr lang="en-US" altLang="ko-KR" sz="1800" baseline="-25000"/>
              <a:t>0</a:t>
            </a:r>
            <a:r>
              <a:rPr lang="en-US" altLang="ko-KR" sz="1800"/>
              <a:t>, T</a:t>
            </a:r>
            <a:r>
              <a:rPr lang="en-US" altLang="ko-KR" sz="1800" baseline="-25000"/>
              <a:t>1</a:t>
            </a:r>
            <a:r>
              <a:rPr lang="en-US" altLang="ko-KR" sz="1800"/>
              <a:t>, T</a:t>
            </a:r>
            <a:r>
              <a:rPr lang="en-US" altLang="ko-KR" sz="1800" baseline="-25000"/>
              <a:t>2</a:t>
            </a:r>
            <a:r>
              <a:rPr lang="en-US" altLang="ko-KR" sz="1800"/>
              <a:t>, T</a:t>
            </a:r>
            <a:r>
              <a:rPr lang="en-US" altLang="ko-KR" sz="1800" baseline="-25000"/>
              <a:t>3</a:t>
            </a:r>
            <a:r>
              <a:rPr lang="en-US" altLang="ko-KR" sz="1800"/>
              <a:t>, T</a:t>
            </a:r>
            <a:r>
              <a:rPr lang="en-US" altLang="ko-KR" sz="1800" baseline="-25000"/>
              <a:t>4</a:t>
            </a:r>
            <a:r>
              <a:rPr lang="en-US" altLang="ko-KR" sz="1800"/>
              <a:t>, T</a:t>
            </a:r>
            <a:r>
              <a:rPr lang="en-US" altLang="ko-KR" sz="1800" baseline="-25000"/>
              <a:t>0</a:t>
            </a:r>
            <a:r>
              <a:rPr lang="en-US" altLang="ko-KR" sz="1800"/>
              <a:t>, T</a:t>
            </a:r>
            <a:r>
              <a:rPr lang="en-US" altLang="ko-KR" sz="1800" baseline="-25000"/>
              <a:t>1</a:t>
            </a:r>
            <a:r>
              <a:rPr lang="en-US" altLang="ko-KR" sz="1800"/>
              <a:t>, . . .</a:t>
            </a:r>
          </a:p>
          <a:p>
            <a:r>
              <a:rPr lang="en-US" altLang="ko-KR" sz="1800"/>
              <a:t>       Assume: At time T</a:t>
            </a:r>
            <a:r>
              <a:rPr lang="en-US" altLang="ko-KR" sz="1800" baseline="-25000"/>
              <a:t>4</a:t>
            </a:r>
            <a:r>
              <a:rPr lang="en-US" altLang="ko-KR" sz="1800"/>
              <a:t>, SC is cleared to 0 if decoder output D3 is active.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664076" y="2165350"/>
            <a:ext cx="1590675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D</a:t>
            </a:r>
            <a:r>
              <a:rPr lang="en-US" altLang="ko-KR" sz="1800" baseline="-25000"/>
              <a:t>3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 SC </a:t>
            </a:r>
            <a:r>
              <a:rPr lang="en-US" altLang="ko-KR" sz="1800">
                <a:sym typeface="Symbol" panose="05050102010706020507" pitchFamily="18" charset="2"/>
              </a:rPr>
              <a:t> 0</a:t>
            </a:r>
            <a:endParaRPr lang="en-US" altLang="ko-KR" sz="1800"/>
          </a:p>
        </p:txBody>
      </p:sp>
      <p:sp>
        <p:nvSpPr>
          <p:cNvPr id="72710" name="Rectangle 9"/>
          <p:cNvSpPr>
            <a:spLocks noChangeArrowheads="1"/>
          </p:cNvSpPr>
          <p:nvPr/>
        </p:nvSpPr>
        <p:spPr bwMode="auto">
          <a:xfrm>
            <a:off x="8756875" y="0"/>
            <a:ext cx="178888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Timing and control</a:t>
            </a:r>
          </a:p>
        </p:txBody>
      </p:sp>
      <p:sp>
        <p:nvSpPr>
          <p:cNvPr id="72711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835736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3225" y="296864"/>
            <a:ext cx="8809038" cy="434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ko-KR" sz="2800" dirty="0"/>
              <a:t>INTRODUCTION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838325" y="1009650"/>
            <a:ext cx="8229600" cy="5278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altLang="ko-KR" sz="2000"/>
              <a:t>Every different processor type has its own design (different registers, buses, microoperations, machine instructions, etc)</a:t>
            </a:r>
          </a:p>
          <a:p>
            <a:r>
              <a:rPr lang="en-US" altLang="ko-KR" sz="2000"/>
              <a:t>Modern processor is a very complex device</a:t>
            </a:r>
          </a:p>
          <a:p>
            <a:r>
              <a:rPr lang="en-US" altLang="ko-KR" sz="2000"/>
              <a:t>It contains</a:t>
            </a:r>
          </a:p>
          <a:p>
            <a:pPr lvl="1"/>
            <a:r>
              <a:rPr lang="en-US" altLang="ko-KR" sz="1600"/>
              <a:t>Many registers</a:t>
            </a:r>
          </a:p>
          <a:p>
            <a:pPr lvl="1"/>
            <a:r>
              <a:rPr lang="en-US" altLang="ko-KR" sz="1600"/>
              <a:t>Multiple arithmetic units, for both integer and floating point calculations</a:t>
            </a:r>
          </a:p>
          <a:p>
            <a:pPr lvl="1"/>
            <a:r>
              <a:rPr lang="en-US" altLang="ko-KR" sz="1600"/>
              <a:t>The ability to pipeline several consecutive instructions to speed execution</a:t>
            </a:r>
          </a:p>
          <a:p>
            <a:pPr lvl="1"/>
            <a:r>
              <a:rPr lang="en-US" altLang="ko-KR" sz="1600"/>
              <a:t>Etc.</a:t>
            </a:r>
          </a:p>
          <a:p>
            <a:r>
              <a:rPr lang="en-US" altLang="ko-KR" sz="2000"/>
              <a:t>However, to understand how processors work, we will start with a simplified processor model</a:t>
            </a:r>
          </a:p>
          <a:p>
            <a:r>
              <a:rPr lang="en-US" altLang="ko-KR" sz="2000"/>
              <a:t>This is similar to what real processors were like ~25 years ago</a:t>
            </a:r>
          </a:p>
          <a:p>
            <a:r>
              <a:rPr lang="en-US" altLang="ko-KR" sz="2000"/>
              <a:t>M. Morris Mano introduces a simple processor model he calls the </a:t>
            </a:r>
            <a:r>
              <a:rPr lang="en-US" altLang="ko-KR" sz="2000" i="1">
                <a:solidFill>
                  <a:schemeClr val="tx2"/>
                </a:solidFill>
              </a:rPr>
              <a:t>Basic Computer</a:t>
            </a:r>
          </a:p>
          <a:p>
            <a:r>
              <a:rPr lang="en-US" altLang="ko-KR" sz="2000"/>
              <a:t>We will use this to introduce processor organization and the relationship of the RTL model to the higher level computer processor</a:t>
            </a:r>
          </a:p>
        </p:txBody>
      </p:sp>
      <p:sp>
        <p:nvSpPr>
          <p:cNvPr id="55300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335405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3225" y="287339"/>
            <a:ext cx="8809038" cy="434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ko-KR" sz="2800"/>
              <a:t>INSTRUCTION  CYCLE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81201" y="1209676"/>
            <a:ext cx="80105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/>
            <a:r>
              <a:rPr lang="en-US" altLang="ko-KR" sz="2000"/>
              <a:t>In Basic Computer, a machine instruction is executed in the following cycle:</a:t>
            </a:r>
          </a:p>
          <a:p>
            <a:pPr marL="800100" lvl="1" indent="-342900">
              <a:buFontTx/>
              <a:buAutoNum type="arabicPeriod"/>
            </a:pPr>
            <a:r>
              <a:rPr lang="en-US" altLang="ko-KR" sz="1600"/>
              <a:t>Fetch an instruction from memory</a:t>
            </a:r>
          </a:p>
          <a:p>
            <a:pPr marL="800100" lvl="1" indent="-342900">
              <a:buFontTx/>
              <a:buAutoNum type="arabicPeriod"/>
            </a:pPr>
            <a:r>
              <a:rPr lang="en-US" altLang="ko-KR" sz="1600"/>
              <a:t>Decode the instruction</a:t>
            </a:r>
          </a:p>
          <a:p>
            <a:pPr marL="800100" lvl="1" indent="-342900">
              <a:buFontTx/>
              <a:buAutoNum type="arabicPeriod"/>
            </a:pPr>
            <a:r>
              <a:rPr lang="en-US" altLang="ko-KR" sz="1600"/>
              <a:t>Read the effective address from memory if the instruction has an indirect address</a:t>
            </a:r>
          </a:p>
          <a:p>
            <a:pPr marL="800100" lvl="1" indent="-342900">
              <a:buFontTx/>
              <a:buAutoNum type="arabicPeriod"/>
            </a:pPr>
            <a:r>
              <a:rPr lang="en-US" altLang="ko-KR" sz="1600"/>
              <a:t>Execute the instruction</a:t>
            </a:r>
          </a:p>
          <a:p>
            <a:pPr marL="800100" lvl="1" indent="-342900">
              <a:buFontTx/>
              <a:buAutoNum type="arabicPeriod"/>
            </a:pPr>
            <a:endParaRPr lang="en-US" altLang="ko-KR" sz="1600"/>
          </a:p>
          <a:p>
            <a:pPr marL="457200" indent="-457200"/>
            <a:r>
              <a:rPr lang="en-US" altLang="ko-KR" sz="2000"/>
              <a:t>After an instruction is executed, the cycle starts again at step 1, for the next instruction</a:t>
            </a:r>
          </a:p>
          <a:p>
            <a:pPr marL="457200" indent="-457200"/>
            <a:endParaRPr lang="en-US" altLang="ko-KR" sz="2000"/>
          </a:p>
          <a:p>
            <a:pPr marL="457200" indent="-457200"/>
            <a:r>
              <a:rPr lang="en-US" altLang="ko-KR" sz="2000" i="1"/>
              <a:t>Note</a:t>
            </a:r>
            <a:r>
              <a:rPr lang="en-US" altLang="ko-KR" sz="2000"/>
              <a:t>: Every different processor has its own (different) 			instruction cycle </a:t>
            </a:r>
          </a:p>
          <a:p>
            <a:pPr marL="457200" indent="-457200"/>
            <a:endParaRPr lang="en-US" altLang="ko-KR" sz="2000"/>
          </a:p>
          <a:p>
            <a:pPr marL="457200" indent="-457200">
              <a:buFontTx/>
              <a:buChar char="–"/>
            </a:pPr>
            <a:endParaRPr lang="en-US" altLang="ko-KR" sz="2000"/>
          </a:p>
        </p:txBody>
      </p:sp>
      <p:sp>
        <p:nvSpPr>
          <p:cNvPr id="73732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373349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25938" y="303214"/>
            <a:ext cx="3663950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FETCH and DECODE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3151189" y="1328738"/>
            <a:ext cx="349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756" name="Rectangle 6"/>
          <p:cNvSpPr>
            <a:spLocks noChangeArrowheads="1"/>
          </p:cNvSpPr>
          <p:nvPr/>
        </p:nvSpPr>
        <p:spPr bwMode="auto">
          <a:xfrm>
            <a:off x="1933575" y="1063625"/>
            <a:ext cx="2499082" cy="3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ko-KR" sz="2000"/>
              <a:t>• Fetch and Decode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551364" y="1084264"/>
            <a:ext cx="5327869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6000"/>
              </a:lnSpc>
            </a:pPr>
            <a:r>
              <a:rPr lang="en-US" altLang="ko-KR" sz="1400"/>
              <a:t>T0: AR </a:t>
            </a:r>
            <a:r>
              <a:rPr lang="en-US" altLang="ko-KR" sz="1400">
                <a:latin typeface="Symbol" panose="05050102010706020507" pitchFamily="18" charset="2"/>
              </a:rPr>
              <a:t></a:t>
            </a:r>
            <a:r>
              <a:rPr lang="en-US" altLang="ko-KR" sz="1400"/>
              <a:t>PC  (S</a:t>
            </a:r>
            <a:r>
              <a:rPr lang="en-US" altLang="ko-KR" sz="1400" baseline="-25000"/>
              <a:t>0</a:t>
            </a:r>
            <a:r>
              <a:rPr lang="en-US" altLang="ko-KR" sz="1400"/>
              <a:t>S</a:t>
            </a:r>
            <a:r>
              <a:rPr lang="en-US" altLang="ko-KR" sz="1400" baseline="-25000"/>
              <a:t>1</a:t>
            </a:r>
            <a:r>
              <a:rPr lang="en-US" altLang="ko-KR" sz="1400"/>
              <a:t>S</a:t>
            </a:r>
            <a:r>
              <a:rPr lang="en-US" altLang="ko-KR" sz="1400" baseline="-25000"/>
              <a:t>2</a:t>
            </a:r>
            <a:r>
              <a:rPr lang="en-US" altLang="ko-KR" sz="1400"/>
              <a:t>=010, T0=1)</a:t>
            </a:r>
          </a:p>
          <a:p>
            <a:pPr>
              <a:lnSpc>
                <a:spcPct val="96000"/>
              </a:lnSpc>
            </a:pPr>
            <a:r>
              <a:rPr lang="en-US" altLang="ko-KR" sz="1400"/>
              <a:t>T1: IR </a:t>
            </a:r>
            <a:r>
              <a:rPr lang="en-US" altLang="ko-KR" sz="1400">
                <a:latin typeface="Symbol" panose="05050102010706020507" pitchFamily="18" charset="2"/>
              </a:rPr>
              <a:t></a:t>
            </a:r>
            <a:r>
              <a:rPr lang="en-US" altLang="ko-KR" sz="1400"/>
              <a:t> M [AR],  PC </a:t>
            </a:r>
            <a:r>
              <a:rPr lang="en-US" altLang="ko-KR" sz="1400">
                <a:latin typeface="Symbol" panose="05050102010706020507" pitchFamily="18" charset="2"/>
              </a:rPr>
              <a:t></a:t>
            </a:r>
            <a:r>
              <a:rPr lang="en-US" altLang="ko-KR" sz="1400"/>
              <a:t> PC + 1   (S0S1S2=111, T1=1)</a:t>
            </a:r>
          </a:p>
          <a:p>
            <a:pPr>
              <a:lnSpc>
                <a:spcPct val="96000"/>
              </a:lnSpc>
            </a:pPr>
            <a:r>
              <a:rPr lang="en-US" altLang="ko-KR" sz="1400"/>
              <a:t>T2: D0, . . . , D7 </a:t>
            </a:r>
            <a:r>
              <a:rPr lang="en-US" altLang="ko-KR" sz="1400">
                <a:latin typeface="Symbol" panose="05050102010706020507" pitchFamily="18" charset="2"/>
              </a:rPr>
              <a:t></a:t>
            </a:r>
            <a:r>
              <a:rPr lang="en-US" altLang="ko-KR" sz="1400"/>
              <a:t> Decode IR(12-14), AR </a:t>
            </a:r>
            <a:r>
              <a:rPr lang="en-US" altLang="ko-KR" sz="1400">
                <a:latin typeface="Symbol" panose="05050102010706020507" pitchFamily="18" charset="2"/>
              </a:rPr>
              <a:t></a:t>
            </a:r>
            <a:r>
              <a:rPr lang="en-US" altLang="ko-KR" sz="1400"/>
              <a:t> IR(0-11), I </a:t>
            </a:r>
            <a:r>
              <a:rPr lang="en-US" altLang="ko-KR" sz="1400">
                <a:latin typeface="Symbol" panose="05050102010706020507" pitchFamily="18" charset="2"/>
              </a:rPr>
              <a:t></a:t>
            </a:r>
            <a:r>
              <a:rPr lang="en-US" altLang="ko-KR" sz="1400"/>
              <a:t> IR(15)</a:t>
            </a:r>
          </a:p>
        </p:txBody>
      </p:sp>
      <p:sp>
        <p:nvSpPr>
          <p:cNvPr id="74758" name="Arc 8"/>
          <p:cNvSpPr>
            <a:spLocks/>
          </p:cNvSpPr>
          <p:nvPr/>
        </p:nvSpPr>
        <p:spPr bwMode="auto">
          <a:xfrm>
            <a:off x="6999288" y="2044701"/>
            <a:ext cx="112712" cy="87313"/>
          </a:xfrm>
          <a:custGeom>
            <a:avLst/>
            <a:gdLst>
              <a:gd name="T0" fmla="*/ 9111 w 21600"/>
              <a:gd name="T1" fmla="*/ 87313 h 17255"/>
              <a:gd name="T2" fmla="*/ 9654 w 21600"/>
              <a:gd name="T3" fmla="*/ 0 h 17255"/>
              <a:gd name="T4" fmla="*/ 112712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Line 9"/>
          <p:cNvSpPr>
            <a:spLocks noChangeShapeType="1"/>
          </p:cNvSpPr>
          <p:nvPr/>
        </p:nvSpPr>
        <p:spPr bwMode="auto">
          <a:xfrm>
            <a:off x="6756400" y="2098675"/>
            <a:ext cx="2428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Line 10"/>
          <p:cNvSpPr>
            <a:spLocks noChangeShapeType="1"/>
          </p:cNvSpPr>
          <p:nvPr/>
        </p:nvSpPr>
        <p:spPr bwMode="auto">
          <a:xfrm flipH="1">
            <a:off x="3935414" y="2030413"/>
            <a:ext cx="2530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Line 11"/>
          <p:cNvSpPr>
            <a:spLocks noChangeShapeType="1"/>
          </p:cNvSpPr>
          <p:nvPr/>
        </p:nvSpPr>
        <p:spPr bwMode="auto">
          <a:xfrm flipH="1">
            <a:off x="6348414" y="2098675"/>
            <a:ext cx="1238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12"/>
          <p:cNvSpPr>
            <a:spLocks noChangeShapeType="1"/>
          </p:cNvSpPr>
          <p:nvPr/>
        </p:nvSpPr>
        <p:spPr bwMode="auto">
          <a:xfrm flipH="1" flipV="1">
            <a:off x="6348414" y="2170113"/>
            <a:ext cx="128587" cy="4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763" name="Group 19"/>
          <p:cNvGrpSpPr>
            <a:grpSpLocks/>
          </p:cNvGrpSpPr>
          <p:nvPr/>
        </p:nvGrpSpPr>
        <p:grpSpPr bwMode="auto">
          <a:xfrm>
            <a:off x="6430964" y="1971675"/>
            <a:ext cx="320675" cy="255588"/>
            <a:chOff x="2608" y="2732"/>
            <a:chExt cx="217" cy="176"/>
          </a:xfrm>
        </p:grpSpPr>
        <p:sp>
          <p:nvSpPr>
            <p:cNvPr id="74912" name="Arc 13"/>
            <p:cNvSpPr>
              <a:spLocks/>
            </p:cNvSpPr>
            <p:nvPr/>
          </p:nvSpPr>
          <p:spPr bwMode="auto">
            <a:xfrm>
              <a:off x="2644" y="2737"/>
              <a:ext cx="181" cy="80"/>
            </a:xfrm>
            <a:custGeom>
              <a:avLst/>
              <a:gdLst>
                <a:gd name="T0" fmla="*/ 0 w 21720"/>
                <a:gd name="T1" fmla="*/ 0 h 21600"/>
                <a:gd name="T2" fmla="*/ 181 w 21720"/>
                <a:gd name="T3" fmla="*/ 80 h 21600"/>
                <a:gd name="T4" fmla="*/ 1 w 21720"/>
                <a:gd name="T5" fmla="*/ 80 h 21600"/>
                <a:gd name="T6" fmla="*/ 0 60000 65536"/>
                <a:gd name="T7" fmla="*/ 0 60000 65536"/>
                <a:gd name="T8" fmla="*/ 0 60000 65536"/>
                <a:gd name="T9" fmla="*/ 0 w 21720"/>
                <a:gd name="T10" fmla="*/ 0 h 21600"/>
                <a:gd name="T11" fmla="*/ 21720 w 217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0" h="21600" fill="none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</a:path>
                <a:path w="21720" h="21600" stroke="0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  <a:lnTo>
                    <a:pt x="120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13" name="Arc 14"/>
            <p:cNvSpPr>
              <a:spLocks/>
            </p:cNvSpPr>
            <p:nvPr/>
          </p:nvSpPr>
          <p:spPr bwMode="auto">
            <a:xfrm>
              <a:off x="2644" y="2816"/>
              <a:ext cx="180" cy="80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14" name="Line 15"/>
            <p:cNvSpPr>
              <a:spLocks noChangeShapeType="1"/>
            </p:cNvSpPr>
            <p:nvPr/>
          </p:nvSpPr>
          <p:spPr bwMode="auto">
            <a:xfrm>
              <a:off x="2616" y="2732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15" name="Line 16"/>
            <p:cNvSpPr>
              <a:spLocks noChangeShapeType="1"/>
            </p:cNvSpPr>
            <p:nvPr/>
          </p:nvSpPr>
          <p:spPr bwMode="auto">
            <a:xfrm>
              <a:off x="2616" y="2908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16" name="Arc 17"/>
            <p:cNvSpPr>
              <a:spLocks/>
            </p:cNvSpPr>
            <p:nvPr/>
          </p:nvSpPr>
          <p:spPr bwMode="auto">
            <a:xfrm>
              <a:off x="2608" y="2737"/>
              <a:ext cx="33" cy="80"/>
            </a:xfrm>
            <a:custGeom>
              <a:avLst/>
              <a:gdLst>
                <a:gd name="T0" fmla="*/ 0 w 22275"/>
                <a:gd name="T1" fmla="*/ 0 h 21600"/>
                <a:gd name="T2" fmla="*/ 33 w 22275"/>
                <a:gd name="T3" fmla="*/ 80 h 21600"/>
                <a:gd name="T4" fmla="*/ 1 w 22275"/>
                <a:gd name="T5" fmla="*/ 80 h 21600"/>
                <a:gd name="T6" fmla="*/ 0 60000 65536"/>
                <a:gd name="T7" fmla="*/ 0 60000 65536"/>
                <a:gd name="T8" fmla="*/ 0 60000 65536"/>
                <a:gd name="T9" fmla="*/ 0 w 22275"/>
                <a:gd name="T10" fmla="*/ 0 h 21600"/>
                <a:gd name="T11" fmla="*/ 22275 w 22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75" h="21600" fill="none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</a:path>
                <a:path w="22275" h="21600" stroke="0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  <a:lnTo>
                    <a:pt x="675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17" name="Arc 18"/>
            <p:cNvSpPr>
              <a:spLocks/>
            </p:cNvSpPr>
            <p:nvPr/>
          </p:nvSpPr>
          <p:spPr bwMode="auto">
            <a:xfrm>
              <a:off x="2608" y="2816"/>
              <a:ext cx="32" cy="80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4" name="Arc 20"/>
          <p:cNvSpPr>
            <a:spLocks/>
          </p:cNvSpPr>
          <p:nvPr/>
        </p:nvSpPr>
        <p:spPr bwMode="auto">
          <a:xfrm>
            <a:off x="6999288" y="2370138"/>
            <a:ext cx="112712" cy="87312"/>
          </a:xfrm>
          <a:custGeom>
            <a:avLst/>
            <a:gdLst>
              <a:gd name="T0" fmla="*/ 9111 w 21600"/>
              <a:gd name="T1" fmla="*/ 87312 h 17255"/>
              <a:gd name="T2" fmla="*/ 9654 w 21600"/>
              <a:gd name="T3" fmla="*/ 0 h 17255"/>
              <a:gd name="T4" fmla="*/ 112712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21"/>
          <p:cNvSpPr>
            <a:spLocks noChangeShapeType="1"/>
          </p:cNvSpPr>
          <p:nvPr/>
        </p:nvSpPr>
        <p:spPr bwMode="auto">
          <a:xfrm>
            <a:off x="6761164" y="2424113"/>
            <a:ext cx="2381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Line 22"/>
          <p:cNvSpPr>
            <a:spLocks noChangeShapeType="1"/>
          </p:cNvSpPr>
          <p:nvPr/>
        </p:nvSpPr>
        <p:spPr bwMode="auto">
          <a:xfrm flipH="1">
            <a:off x="6218238" y="2366963"/>
            <a:ext cx="2651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Line 23"/>
          <p:cNvSpPr>
            <a:spLocks noChangeShapeType="1"/>
          </p:cNvSpPr>
          <p:nvPr/>
        </p:nvSpPr>
        <p:spPr bwMode="auto">
          <a:xfrm flipH="1">
            <a:off x="3935414" y="2424113"/>
            <a:ext cx="25415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24"/>
          <p:cNvSpPr>
            <a:spLocks noChangeShapeType="1"/>
          </p:cNvSpPr>
          <p:nvPr/>
        </p:nvSpPr>
        <p:spPr bwMode="auto">
          <a:xfrm flipH="1" flipV="1">
            <a:off x="6348414" y="2495551"/>
            <a:ext cx="123825" cy="47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769" name="Group 31"/>
          <p:cNvGrpSpPr>
            <a:grpSpLocks/>
          </p:cNvGrpSpPr>
          <p:nvPr/>
        </p:nvGrpSpPr>
        <p:grpSpPr bwMode="auto">
          <a:xfrm>
            <a:off x="6430964" y="2297114"/>
            <a:ext cx="320675" cy="268287"/>
            <a:chOff x="2608" y="2956"/>
            <a:chExt cx="217" cy="184"/>
          </a:xfrm>
        </p:grpSpPr>
        <p:sp>
          <p:nvSpPr>
            <p:cNvPr id="74906" name="Arc 25"/>
            <p:cNvSpPr>
              <a:spLocks/>
            </p:cNvSpPr>
            <p:nvPr/>
          </p:nvSpPr>
          <p:spPr bwMode="auto">
            <a:xfrm>
              <a:off x="2644" y="2961"/>
              <a:ext cx="181" cy="84"/>
            </a:xfrm>
            <a:custGeom>
              <a:avLst/>
              <a:gdLst>
                <a:gd name="T0" fmla="*/ 0 w 21720"/>
                <a:gd name="T1" fmla="*/ 0 h 21600"/>
                <a:gd name="T2" fmla="*/ 181 w 21720"/>
                <a:gd name="T3" fmla="*/ 84 h 21600"/>
                <a:gd name="T4" fmla="*/ 1 w 21720"/>
                <a:gd name="T5" fmla="*/ 84 h 21600"/>
                <a:gd name="T6" fmla="*/ 0 60000 65536"/>
                <a:gd name="T7" fmla="*/ 0 60000 65536"/>
                <a:gd name="T8" fmla="*/ 0 60000 65536"/>
                <a:gd name="T9" fmla="*/ 0 w 21720"/>
                <a:gd name="T10" fmla="*/ 0 h 21600"/>
                <a:gd name="T11" fmla="*/ 21720 w 217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0" h="21600" fill="none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</a:path>
                <a:path w="21720" h="21600" stroke="0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  <a:lnTo>
                    <a:pt x="120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7" name="Arc 26"/>
            <p:cNvSpPr>
              <a:spLocks/>
            </p:cNvSpPr>
            <p:nvPr/>
          </p:nvSpPr>
          <p:spPr bwMode="auto">
            <a:xfrm>
              <a:off x="2644" y="3044"/>
              <a:ext cx="180" cy="84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84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8" name="Line 27"/>
            <p:cNvSpPr>
              <a:spLocks noChangeShapeType="1"/>
            </p:cNvSpPr>
            <p:nvPr/>
          </p:nvSpPr>
          <p:spPr bwMode="auto">
            <a:xfrm>
              <a:off x="2616" y="2956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9" name="Line 28"/>
            <p:cNvSpPr>
              <a:spLocks noChangeShapeType="1"/>
            </p:cNvSpPr>
            <p:nvPr/>
          </p:nvSpPr>
          <p:spPr bwMode="auto">
            <a:xfrm>
              <a:off x="2616" y="3140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10" name="Arc 29"/>
            <p:cNvSpPr>
              <a:spLocks/>
            </p:cNvSpPr>
            <p:nvPr/>
          </p:nvSpPr>
          <p:spPr bwMode="auto">
            <a:xfrm>
              <a:off x="2608" y="2961"/>
              <a:ext cx="33" cy="84"/>
            </a:xfrm>
            <a:custGeom>
              <a:avLst/>
              <a:gdLst>
                <a:gd name="T0" fmla="*/ 0 w 22275"/>
                <a:gd name="T1" fmla="*/ 0 h 21600"/>
                <a:gd name="T2" fmla="*/ 33 w 22275"/>
                <a:gd name="T3" fmla="*/ 84 h 21600"/>
                <a:gd name="T4" fmla="*/ 1 w 22275"/>
                <a:gd name="T5" fmla="*/ 84 h 21600"/>
                <a:gd name="T6" fmla="*/ 0 60000 65536"/>
                <a:gd name="T7" fmla="*/ 0 60000 65536"/>
                <a:gd name="T8" fmla="*/ 0 60000 65536"/>
                <a:gd name="T9" fmla="*/ 0 w 22275"/>
                <a:gd name="T10" fmla="*/ 0 h 21600"/>
                <a:gd name="T11" fmla="*/ 22275 w 22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75" h="21600" fill="none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</a:path>
                <a:path w="22275" h="21600" stroke="0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  <a:lnTo>
                    <a:pt x="675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11" name="Arc 30"/>
            <p:cNvSpPr>
              <a:spLocks/>
            </p:cNvSpPr>
            <p:nvPr/>
          </p:nvSpPr>
          <p:spPr bwMode="auto">
            <a:xfrm>
              <a:off x="2608" y="3044"/>
              <a:ext cx="32" cy="84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84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70" name="Arc 32"/>
          <p:cNvSpPr>
            <a:spLocks/>
          </p:cNvSpPr>
          <p:nvPr/>
        </p:nvSpPr>
        <p:spPr bwMode="auto">
          <a:xfrm>
            <a:off x="6999288" y="2711450"/>
            <a:ext cx="112712" cy="90488"/>
          </a:xfrm>
          <a:custGeom>
            <a:avLst/>
            <a:gdLst>
              <a:gd name="T0" fmla="*/ 9111 w 21600"/>
              <a:gd name="T1" fmla="*/ 90488 h 17255"/>
              <a:gd name="T2" fmla="*/ 9654 w 21600"/>
              <a:gd name="T3" fmla="*/ 0 h 17255"/>
              <a:gd name="T4" fmla="*/ 112712 w 21600"/>
              <a:gd name="T5" fmla="*/ 45865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Line 33"/>
          <p:cNvSpPr>
            <a:spLocks noChangeShapeType="1"/>
          </p:cNvSpPr>
          <p:nvPr/>
        </p:nvSpPr>
        <p:spPr bwMode="auto">
          <a:xfrm>
            <a:off x="6756400" y="2762250"/>
            <a:ext cx="2428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Line 34"/>
          <p:cNvSpPr>
            <a:spLocks noChangeShapeType="1"/>
          </p:cNvSpPr>
          <p:nvPr/>
        </p:nvSpPr>
        <p:spPr bwMode="auto">
          <a:xfrm flipH="1">
            <a:off x="6218238" y="2692400"/>
            <a:ext cx="2476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3" name="Line 35"/>
          <p:cNvSpPr>
            <a:spLocks noChangeShapeType="1"/>
          </p:cNvSpPr>
          <p:nvPr/>
        </p:nvSpPr>
        <p:spPr bwMode="auto">
          <a:xfrm flipH="1">
            <a:off x="6348414" y="2762250"/>
            <a:ext cx="1238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Line 36"/>
          <p:cNvSpPr>
            <a:spLocks noChangeShapeType="1"/>
          </p:cNvSpPr>
          <p:nvPr/>
        </p:nvSpPr>
        <p:spPr bwMode="auto">
          <a:xfrm flipH="1">
            <a:off x="6348414" y="2820988"/>
            <a:ext cx="117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775" name="Group 43"/>
          <p:cNvGrpSpPr>
            <a:grpSpLocks/>
          </p:cNvGrpSpPr>
          <p:nvPr/>
        </p:nvGrpSpPr>
        <p:grpSpPr bwMode="auto">
          <a:xfrm>
            <a:off x="6430964" y="2624138"/>
            <a:ext cx="320675" cy="266700"/>
            <a:chOff x="2608" y="3180"/>
            <a:chExt cx="217" cy="184"/>
          </a:xfrm>
        </p:grpSpPr>
        <p:sp>
          <p:nvSpPr>
            <p:cNvPr id="74900" name="Arc 37"/>
            <p:cNvSpPr>
              <a:spLocks/>
            </p:cNvSpPr>
            <p:nvPr/>
          </p:nvSpPr>
          <p:spPr bwMode="auto">
            <a:xfrm>
              <a:off x="2644" y="3185"/>
              <a:ext cx="181" cy="84"/>
            </a:xfrm>
            <a:custGeom>
              <a:avLst/>
              <a:gdLst>
                <a:gd name="T0" fmla="*/ 0 w 21720"/>
                <a:gd name="T1" fmla="*/ 0 h 21600"/>
                <a:gd name="T2" fmla="*/ 181 w 21720"/>
                <a:gd name="T3" fmla="*/ 84 h 21600"/>
                <a:gd name="T4" fmla="*/ 1 w 21720"/>
                <a:gd name="T5" fmla="*/ 84 h 21600"/>
                <a:gd name="T6" fmla="*/ 0 60000 65536"/>
                <a:gd name="T7" fmla="*/ 0 60000 65536"/>
                <a:gd name="T8" fmla="*/ 0 60000 65536"/>
                <a:gd name="T9" fmla="*/ 0 w 21720"/>
                <a:gd name="T10" fmla="*/ 0 h 21600"/>
                <a:gd name="T11" fmla="*/ 21720 w 217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0" h="21600" fill="none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</a:path>
                <a:path w="21720" h="21600" stroke="0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  <a:lnTo>
                    <a:pt x="120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1" name="Arc 38"/>
            <p:cNvSpPr>
              <a:spLocks/>
            </p:cNvSpPr>
            <p:nvPr/>
          </p:nvSpPr>
          <p:spPr bwMode="auto">
            <a:xfrm>
              <a:off x="2644" y="3268"/>
              <a:ext cx="180" cy="84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84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2" name="Line 39"/>
            <p:cNvSpPr>
              <a:spLocks noChangeShapeType="1"/>
            </p:cNvSpPr>
            <p:nvPr/>
          </p:nvSpPr>
          <p:spPr bwMode="auto">
            <a:xfrm>
              <a:off x="2616" y="3180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3" name="Line 40"/>
            <p:cNvSpPr>
              <a:spLocks noChangeShapeType="1"/>
            </p:cNvSpPr>
            <p:nvPr/>
          </p:nvSpPr>
          <p:spPr bwMode="auto">
            <a:xfrm>
              <a:off x="2616" y="3364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4" name="Arc 41"/>
            <p:cNvSpPr>
              <a:spLocks/>
            </p:cNvSpPr>
            <p:nvPr/>
          </p:nvSpPr>
          <p:spPr bwMode="auto">
            <a:xfrm>
              <a:off x="2608" y="3185"/>
              <a:ext cx="33" cy="84"/>
            </a:xfrm>
            <a:custGeom>
              <a:avLst/>
              <a:gdLst>
                <a:gd name="T0" fmla="*/ 0 w 22275"/>
                <a:gd name="T1" fmla="*/ 0 h 21600"/>
                <a:gd name="T2" fmla="*/ 33 w 22275"/>
                <a:gd name="T3" fmla="*/ 84 h 21600"/>
                <a:gd name="T4" fmla="*/ 1 w 22275"/>
                <a:gd name="T5" fmla="*/ 84 h 21600"/>
                <a:gd name="T6" fmla="*/ 0 60000 65536"/>
                <a:gd name="T7" fmla="*/ 0 60000 65536"/>
                <a:gd name="T8" fmla="*/ 0 60000 65536"/>
                <a:gd name="T9" fmla="*/ 0 w 22275"/>
                <a:gd name="T10" fmla="*/ 0 h 21600"/>
                <a:gd name="T11" fmla="*/ 22275 w 22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75" h="21600" fill="none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</a:path>
                <a:path w="22275" h="21600" stroke="0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  <a:lnTo>
                    <a:pt x="675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905" name="Arc 42"/>
            <p:cNvSpPr>
              <a:spLocks/>
            </p:cNvSpPr>
            <p:nvPr/>
          </p:nvSpPr>
          <p:spPr bwMode="auto">
            <a:xfrm>
              <a:off x="2608" y="3268"/>
              <a:ext cx="32" cy="84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84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76" name="Line 44"/>
          <p:cNvSpPr>
            <a:spLocks noChangeShapeType="1"/>
          </p:cNvSpPr>
          <p:nvPr/>
        </p:nvSpPr>
        <p:spPr bwMode="auto">
          <a:xfrm>
            <a:off x="7104063" y="1895475"/>
            <a:ext cx="0" cy="1073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Rectangle 45"/>
          <p:cNvSpPr>
            <a:spLocks noChangeArrowheads="1"/>
          </p:cNvSpPr>
          <p:nvPr/>
        </p:nvSpPr>
        <p:spPr bwMode="auto">
          <a:xfrm>
            <a:off x="7051676" y="1968500"/>
            <a:ext cx="31579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</a:t>
            </a:r>
            <a:r>
              <a:rPr lang="en-US" altLang="ko-KR" baseline="-25000"/>
              <a:t>2</a:t>
            </a:r>
          </a:p>
        </p:txBody>
      </p:sp>
      <p:sp>
        <p:nvSpPr>
          <p:cNvPr id="74778" name="Rectangle 46"/>
          <p:cNvSpPr>
            <a:spLocks noChangeArrowheads="1"/>
          </p:cNvSpPr>
          <p:nvPr/>
        </p:nvSpPr>
        <p:spPr bwMode="auto">
          <a:xfrm>
            <a:off x="7058026" y="2306638"/>
            <a:ext cx="31579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</a:t>
            </a:r>
            <a:r>
              <a:rPr lang="en-US" altLang="ko-KR" baseline="-25000"/>
              <a:t>1</a:t>
            </a:r>
          </a:p>
        </p:txBody>
      </p:sp>
      <p:sp>
        <p:nvSpPr>
          <p:cNvPr id="74779" name="Rectangle 47"/>
          <p:cNvSpPr>
            <a:spLocks noChangeArrowheads="1"/>
          </p:cNvSpPr>
          <p:nvPr/>
        </p:nvSpPr>
        <p:spPr bwMode="auto">
          <a:xfrm>
            <a:off x="7064376" y="2646363"/>
            <a:ext cx="31579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</a:t>
            </a:r>
            <a:r>
              <a:rPr lang="en-US" altLang="ko-KR" baseline="-25000"/>
              <a:t>0</a:t>
            </a:r>
          </a:p>
        </p:txBody>
      </p:sp>
      <p:sp>
        <p:nvSpPr>
          <p:cNvPr id="74780" name="Line 48"/>
          <p:cNvSpPr>
            <a:spLocks noChangeShapeType="1"/>
          </p:cNvSpPr>
          <p:nvPr/>
        </p:nvSpPr>
        <p:spPr bwMode="auto">
          <a:xfrm>
            <a:off x="7116763" y="1901825"/>
            <a:ext cx="812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1" name="Rectangle 49"/>
          <p:cNvSpPr>
            <a:spLocks noChangeArrowheads="1"/>
          </p:cNvSpPr>
          <p:nvPr/>
        </p:nvSpPr>
        <p:spPr bwMode="auto">
          <a:xfrm>
            <a:off x="7354889" y="2274888"/>
            <a:ext cx="52097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Bus</a:t>
            </a:r>
          </a:p>
        </p:txBody>
      </p:sp>
      <p:sp>
        <p:nvSpPr>
          <p:cNvPr id="74782" name="Line 50"/>
          <p:cNvSpPr>
            <a:spLocks noChangeShapeType="1"/>
          </p:cNvSpPr>
          <p:nvPr/>
        </p:nvSpPr>
        <p:spPr bwMode="auto">
          <a:xfrm>
            <a:off x="7921625" y="1895475"/>
            <a:ext cx="0" cy="1066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Line 51"/>
          <p:cNvSpPr>
            <a:spLocks noChangeShapeType="1"/>
          </p:cNvSpPr>
          <p:nvPr/>
        </p:nvSpPr>
        <p:spPr bwMode="auto">
          <a:xfrm>
            <a:off x="7110414" y="2959100"/>
            <a:ext cx="3270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4" name="Line 52"/>
          <p:cNvSpPr>
            <a:spLocks noChangeShapeType="1"/>
          </p:cNvSpPr>
          <p:nvPr/>
        </p:nvSpPr>
        <p:spPr bwMode="auto">
          <a:xfrm>
            <a:off x="7578725" y="2959100"/>
            <a:ext cx="355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5" name="Line 53"/>
          <p:cNvSpPr>
            <a:spLocks noChangeShapeType="1"/>
          </p:cNvSpPr>
          <p:nvPr/>
        </p:nvSpPr>
        <p:spPr bwMode="auto">
          <a:xfrm>
            <a:off x="7442200" y="2965451"/>
            <a:ext cx="0" cy="3165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6" name="Rectangle 54"/>
          <p:cNvSpPr>
            <a:spLocks noChangeArrowheads="1"/>
          </p:cNvSpPr>
          <p:nvPr/>
        </p:nvSpPr>
        <p:spPr bwMode="auto">
          <a:xfrm>
            <a:off x="7381876" y="29860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7</a:t>
            </a:r>
          </a:p>
        </p:txBody>
      </p:sp>
      <p:sp>
        <p:nvSpPr>
          <p:cNvPr id="74787" name="Line 55"/>
          <p:cNvSpPr>
            <a:spLocks noChangeShapeType="1"/>
          </p:cNvSpPr>
          <p:nvPr/>
        </p:nvSpPr>
        <p:spPr bwMode="auto">
          <a:xfrm>
            <a:off x="7572375" y="2965450"/>
            <a:ext cx="0" cy="3303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8" name="Rectangle 56"/>
          <p:cNvSpPr>
            <a:spLocks noChangeArrowheads="1"/>
          </p:cNvSpPr>
          <p:nvPr/>
        </p:nvSpPr>
        <p:spPr bwMode="auto">
          <a:xfrm>
            <a:off x="4964113" y="2825751"/>
            <a:ext cx="1123950" cy="5699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789" name="Rectangle 57"/>
          <p:cNvSpPr>
            <a:spLocks noChangeArrowheads="1"/>
          </p:cNvSpPr>
          <p:nvPr/>
        </p:nvSpPr>
        <p:spPr bwMode="auto">
          <a:xfrm>
            <a:off x="5094288" y="2873376"/>
            <a:ext cx="87043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Memory</a:t>
            </a:r>
          </a:p>
          <a:p>
            <a:pPr eaLnBrk="1"/>
            <a:endParaRPr lang="en-US" altLang="ko-KR" sz="1400"/>
          </a:p>
        </p:txBody>
      </p:sp>
      <p:sp>
        <p:nvSpPr>
          <p:cNvPr id="74790" name="Rectangle 58"/>
          <p:cNvSpPr>
            <a:spLocks noChangeArrowheads="1"/>
          </p:cNvSpPr>
          <p:nvPr/>
        </p:nvSpPr>
        <p:spPr bwMode="auto">
          <a:xfrm>
            <a:off x="5270500" y="3048000"/>
            <a:ext cx="50975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unit</a:t>
            </a:r>
          </a:p>
        </p:txBody>
      </p:sp>
      <p:sp>
        <p:nvSpPr>
          <p:cNvPr id="74791" name="Line 59"/>
          <p:cNvSpPr>
            <a:spLocks noChangeShapeType="1"/>
          </p:cNvSpPr>
          <p:nvPr/>
        </p:nvSpPr>
        <p:spPr bwMode="auto">
          <a:xfrm>
            <a:off x="6235700" y="2036764"/>
            <a:ext cx="0" cy="6556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2" name="Arc 60"/>
          <p:cNvSpPr>
            <a:spLocks/>
          </p:cNvSpPr>
          <p:nvPr/>
        </p:nvSpPr>
        <p:spPr bwMode="auto">
          <a:xfrm>
            <a:off x="7331076" y="3033713"/>
            <a:ext cx="112713" cy="87312"/>
          </a:xfrm>
          <a:custGeom>
            <a:avLst/>
            <a:gdLst>
              <a:gd name="T0" fmla="*/ 9111 w 21600"/>
              <a:gd name="T1" fmla="*/ 87312 h 17255"/>
              <a:gd name="T2" fmla="*/ 9654 w 21600"/>
              <a:gd name="T3" fmla="*/ 0 h 17255"/>
              <a:gd name="T4" fmla="*/ 112713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3" name="Line 61"/>
          <p:cNvSpPr>
            <a:spLocks noChangeShapeType="1"/>
          </p:cNvSpPr>
          <p:nvPr/>
        </p:nvSpPr>
        <p:spPr bwMode="auto">
          <a:xfrm>
            <a:off x="6099176" y="3087688"/>
            <a:ext cx="12303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4" name="Arc 62"/>
          <p:cNvSpPr>
            <a:spLocks/>
          </p:cNvSpPr>
          <p:nvPr/>
        </p:nvSpPr>
        <p:spPr bwMode="auto">
          <a:xfrm>
            <a:off x="6105526" y="3230563"/>
            <a:ext cx="112713" cy="87312"/>
          </a:xfrm>
          <a:custGeom>
            <a:avLst/>
            <a:gdLst>
              <a:gd name="T0" fmla="*/ 102814 w 21600"/>
              <a:gd name="T1" fmla="*/ 0 h 17464"/>
              <a:gd name="T2" fmla="*/ 103367 w 21600"/>
              <a:gd name="T3" fmla="*/ 87312 h 17464"/>
              <a:gd name="T4" fmla="*/ 0 w 21600"/>
              <a:gd name="T5" fmla="*/ 44256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5" name="Line 63"/>
          <p:cNvSpPr>
            <a:spLocks noChangeShapeType="1"/>
          </p:cNvSpPr>
          <p:nvPr/>
        </p:nvSpPr>
        <p:spPr bwMode="auto">
          <a:xfrm>
            <a:off x="6207125" y="3284538"/>
            <a:ext cx="7747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6" name="Rectangle 64"/>
          <p:cNvSpPr>
            <a:spLocks noChangeArrowheads="1"/>
          </p:cNvSpPr>
          <p:nvPr/>
        </p:nvSpPr>
        <p:spPr bwMode="auto">
          <a:xfrm>
            <a:off x="6157913" y="3255963"/>
            <a:ext cx="69410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Address</a:t>
            </a:r>
          </a:p>
        </p:txBody>
      </p:sp>
      <p:sp>
        <p:nvSpPr>
          <p:cNvPr id="74797" name="Arc 65"/>
          <p:cNvSpPr>
            <a:spLocks/>
          </p:cNvSpPr>
          <p:nvPr/>
        </p:nvSpPr>
        <p:spPr bwMode="auto">
          <a:xfrm>
            <a:off x="5516564" y="3402014"/>
            <a:ext cx="90487" cy="109537"/>
          </a:xfrm>
          <a:custGeom>
            <a:avLst/>
            <a:gdLst>
              <a:gd name="T0" fmla="*/ 90487 w 17464"/>
              <a:gd name="T1" fmla="*/ 100455 h 21600"/>
              <a:gd name="T2" fmla="*/ 0 w 17464"/>
              <a:gd name="T3" fmla="*/ 99917 h 21600"/>
              <a:gd name="T4" fmla="*/ 45865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8" name="Line 66"/>
          <p:cNvSpPr>
            <a:spLocks noChangeShapeType="1"/>
          </p:cNvSpPr>
          <p:nvPr/>
        </p:nvSpPr>
        <p:spPr bwMode="auto">
          <a:xfrm>
            <a:off x="5561013" y="3511551"/>
            <a:ext cx="0" cy="174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9" name="Rectangle 67"/>
          <p:cNvSpPr>
            <a:spLocks noChangeArrowheads="1"/>
          </p:cNvSpPr>
          <p:nvPr/>
        </p:nvSpPr>
        <p:spPr bwMode="auto">
          <a:xfrm>
            <a:off x="5527676" y="3435350"/>
            <a:ext cx="49532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Read</a:t>
            </a:r>
          </a:p>
        </p:txBody>
      </p:sp>
      <p:sp>
        <p:nvSpPr>
          <p:cNvPr id="74800" name="Arc 68"/>
          <p:cNvSpPr>
            <a:spLocks/>
          </p:cNvSpPr>
          <p:nvPr/>
        </p:nvSpPr>
        <p:spPr bwMode="auto">
          <a:xfrm>
            <a:off x="4846638" y="3033713"/>
            <a:ext cx="112712" cy="87312"/>
          </a:xfrm>
          <a:custGeom>
            <a:avLst/>
            <a:gdLst>
              <a:gd name="T0" fmla="*/ 9111 w 21600"/>
              <a:gd name="T1" fmla="*/ 87312 h 17255"/>
              <a:gd name="T2" fmla="*/ 9654 w 21600"/>
              <a:gd name="T3" fmla="*/ 0 h 17255"/>
              <a:gd name="T4" fmla="*/ 112712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1" name="Line 69"/>
          <p:cNvSpPr>
            <a:spLocks noChangeShapeType="1"/>
          </p:cNvSpPr>
          <p:nvPr/>
        </p:nvSpPr>
        <p:spPr bwMode="auto">
          <a:xfrm>
            <a:off x="3556000" y="3087688"/>
            <a:ext cx="129063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2" name="Line 70"/>
          <p:cNvSpPr>
            <a:spLocks noChangeShapeType="1"/>
          </p:cNvSpPr>
          <p:nvPr/>
        </p:nvSpPr>
        <p:spPr bwMode="auto">
          <a:xfrm>
            <a:off x="4224338" y="2430464"/>
            <a:ext cx="0" cy="2039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3" name="Line 71"/>
          <p:cNvSpPr>
            <a:spLocks noChangeShapeType="1"/>
          </p:cNvSpPr>
          <p:nvPr/>
        </p:nvSpPr>
        <p:spPr bwMode="auto">
          <a:xfrm>
            <a:off x="4425950" y="2036763"/>
            <a:ext cx="0" cy="3822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4" name="Line 72"/>
          <p:cNvSpPr>
            <a:spLocks noChangeShapeType="1"/>
          </p:cNvSpPr>
          <p:nvPr/>
        </p:nvSpPr>
        <p:spPr bwMode="auto">
          <a:xfrm flipH="1">
            <a:off x="4538664" y="3681413"/>
            <a:ext cx="1301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5" name="Line 73"/>
          <p:cNvSpPr>
            <a:spLocks noChangeShapeType="1"/>
          </p:cNvSpPr>
          <p:nvPr/>
        </p:nvSpPr>
        <p:spPr bwMode="auto">
          <a:xfrm flipH="1">
            <a:off x="4408488" y="3751263"/>
            <a:ext cx="2603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806" name="Group 80"/>
          <p:cNvGrpSpPr>
            <a:grpSpLocks/>
          </p:cNvGrpSpPr>
          <p:nvPr/>
        </p:nvGrpSpPr>
        <p:grpSpPr bwMode="auto">
          <a:xfrm>
            <a:off x="4621214" y="3552825"/>
            <a:ext cx="320675" cy="254000"/>
            <a:chOff x="1384" y="3820"/>
            <a:chExt cx="217" cy="176"/>
          </a:xfrm>
        </p:grpSpPr>
        <p:sp>
          <p:nvSpPr>
            <p:cNvPr id="74894" name="Arc 74"/>
            <p:cNvSpPr>
              <a:spLocks/>
            </p:cNvSpPr>
            <p:nvPr/>
          </p:nvSpPr>
          <p:spPr bwMode="auto">
            <a:xfrm>
              <a:off x="1420" y="3825"/>
              <a:ext cx="181" cy="80"/>
            </a:xfrm>
            <a:custGeom>
              <a:avLst/>
              <a:gdLst>
                <a:gd name="T0" fmla="*/ 0 w 21720"/>
                <a:gd name="T1" fmla="*/ 0 h 21600"/>
                <a:gd name="T2" fmla="*/ 181 w 21720"/>
                <a:gd name="T3" fmla="*/ 80 h 21600"/>
                <a:gd name="T4" fmla="*/ 1 w 21720"/>
                <a:gd name="T5" fmla="*/ 80 h 21600"/>
                <a:gd name="T6" fmla="*/ 0 60000 65536"/>
                <a:gd name="T7" fmla="*/ 0 60000 65536"/>
                <a:gd name="T8" fmla="*/ 0 60000 65536"/>
                <a:gd name="T9" fmla="*/ 0 w 21720"/>
                <a:gd name="T10" fmla="*/ 0 h 21600"/>
                <a:gd name="T11" fmla="*/ 21720 w 217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0" h="21600" fill="none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</a:path>
                <a:path w="21720" h="21600" stroke="0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  <a:lnTo>
                    <a:pt x="120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5" name="Arc 75"/>
            <p:cNvSpPr>
              <a:spLocks/>
            </p:cNvSpPr>
            <p:nvPr/>
          </p:nvSpPr>
          <p:spPr bwMode="auto">
            <a:xfrm>
              <a:off x="1420" y="3904"/>
              <a:ext cx="180" cy="80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6" name="Line 76"/>
            <p:cNvSpPr>
              <a:spLocks noChangeShapeType="1"/>
            </p:cNvSpPr>
            <p:nvPr/>
          </p:nvSpPr>
          <p:spPr bwMode="auto">
            <a:xfrm>
              <a:off x="1392" y="3820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7" name="Line 77"/>
            <p:cNvSpPr>
              <a:spLocks noChangeShapeType="1"/>
            </p:cNvSpPr>
            <p:nvPr/>
          </p:nvSpPr>
          <p:spPr bwMode="auto">
            <a:xfrm>
              <a:off x="1392" y="3996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8" name="Arc 78"/>
            <p:cNvSpPr>
              <a:spLocks/>
            </p:cNvSpPr>
            <p:nvPr/>
          </p:nvSpPr>
          <p:spPr bwMode="auto">
            <a:xfrm>
              <a:off x="1384" y="3825"/>
              <a:ext cx="33" cy="80"/>
            </a:xfrm>
            <a:custGeom>
              <a:avLst/>
              <a:gdLst>
                <a:gd name="T0" fmla="*/ 0 w 22275"/>
                <a:gd name="T1" fmla="*/ 0 h 21600"/>
                <a:gd name="T2" fmla="*/ 33 w 22275"/>
                <a:gd name="T3" fmla="*/ 80 h 21600"/>
                <a:gd name="T4" fmla="*/ 1 w 22275"/>
                <a:gd name="T5" fmla="*/ 80 h 21600"/>
                <a:gd name="T6" fmla="*/ 0 60000 65536"/>
                <a:gd name="T7" fmla="*/ 0 60000 65536"/>
                <a:gd name="T8" fmla="*/ 0 60000 65536"/>
                <a:gd name="T9" fmla="*/ 0 w 22275"/>
                <a:gd name="T10" fmla="*/ 0 h 21600"/>
                <a:gd name="T11" fmla="*/ 22275 w 22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75" h="21600" fill="none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</a:path>
                <a:path w="22275" h="21600" stroke="0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  <a:lnTo>
                    <a:pt x="675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9" name="Arc 79"/>
            <p:cNvSpPr>
              <a:spLocks/>
            </p:cNvSpPr>
            <p:nvPr/>
          </p:nvSpPr>
          <p:spPr bwMode="auto">
            <a:xfrm>
              <a:off x="1384" y="3904"/>
              <a:ext cx="32" cy="80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07" name="Line 81"/>
          <p:cNvSpPr>
            <a:spLocks noChangeShapeType="1"/>
          </p:cNvSpPr>
          <p:nvPr/>
        </p:nvSpPr>
        <p:spPr bwMode="auto">
          <a:xfrm flipH="1" flipV="1">
            <a:off x="4538664" y="3609975"/>
            <a:ext cx="123825" cy="6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8" name="Line 83"/>
          <p:cNvSpPr>
            <a:spLocks noChangeShapeType="1"/>
          </p:cNvSpPr>
          <p:nvPr/>
        </p:nvSpPr>
        <p:spPr bwMode="auto">
          <a:xfrm flipH="1">
            <a:off x="4219576" y="4464050"/>
            <a:ext cx="449263" cy="6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809" name="Group 90"/>
          <p:cNvGrpSpPr>
            <a:grpSpLocks/>
          </p:cNvGrpSpPr>
          <p:nvPr/>
        </p:nvGrpSpPr>
        <p:grpSpPr bwMode="auto">
          <a:xfrm>
            <a:off x="4621214" y="4273550"/>
            <a:ext cx="320675" cy="266700"/>
            <a:chOff x="1384" y="4316"/>
            <a:chExt cx="217" cy="184"/>
          </a:xfrm>
        </p:grpSpPr>
        <p:sp>
          <p:nvSpPr>
            <p:cNvPr id="74888" name="Arc 84"/>
            <p:cNvSpPr>
              <a:spLocks/>
            </p:cNvSpPr>
            <p:nvPr/>
          </p:nvSpPr>
          <p:spPr bwMode="auto">
            <a:xfrm>
              <a:off x="1420" y="4321"/>
              <a:ext cx="181" cy="84"/>
            </a:xfrm>
            <a:custGeom>
              <a:avLst/>
              <a:gdLst>
                <a:gd name="T0" fmla="*/ 0 w 21720"/>
                <a:gd name="T1" fmla="*/ 0 h 21600"/>
                <a:gd name="T2" fmla="*/ 181 w 21720"/>
                <a:gd name="T3" fmla="*/ 84 h 21600"/>
                <a:gd name="T4" fmla="*/ 1 w 21720"/>
                <a:gd name="T5" fmla="*/ 84 h 21600"/>
                <a:gd name="T6" fmla="*/ 0 60000 65536"/>
                <a:gd name="T7" fmla="*/ 0 60000 65536"/>
                <a:gd name="T8" fmla="*/ 0 60000 65536"/>
                <a:gd name="T9" fmla="*/ 0 w 21720"/>
                <a:gd name="T10" fmla="*/ 0 h 21600"/>
                <a:gd name="T11" fmla="*/ 21720 w 217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0" h="21600" fill="none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</a:path>
                <a:path w="21720" h="21600" stroke="0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  <a:lnTo>
                    <a:pt x="120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89" name="Arc 85"/>
            <p:cNvSpPr>
              <a:spLocks/>
            </p:cNvSpPr>
            <p:nvPr/>
          </p:nvSpPr>
          <p:spPr bwMode="auto">
            <a:xfrm>
              <a:off x="1420" y="4404"/>
              <a:ext cx="180" cy="84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84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0" name="Line 86"/>
            <p:cNvSpPr>
              <a:spLocks noChangeShapeType="1"/>
            </p:cNvSpPr>
            <p:nvPr/>
          </p:nvSpPr>
          <p:spPr bwMode="auto">
            <a:xfrm>
              <a:off x="1392" y="4316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1" name="Line 87"/>
            <p:cNvSpPr>
              <a:spLocks noChangeShapeType="1"/>
            </p:cNvSpPr>
            <p:nvPr/>
          </p:nvSpPr>
          <p:spPr bwMode="auto">
            <a:xfrm>
              <a:off x="1392" y="4500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2" name="Arc 88"/>
            <p:cNvSpPr>
              <a:spLocks/>
            </p:cNvSpPr>
            <p:nvPr/>
          </p:nvSpPr>
          <p:spPr bwMode="auto">
            <a:xfrm>
              <a:off x="1384" y="4321"/>
              <a:ext cx="33" cy="84"/>
            </a:xfrm>
            <a:custGeom>
              <a:avLst/>
              <a:gdLst>
                <a:gd name="T0" fmla="*/ 0 w 22275"/>
                <a:gd name="T1" fmla="*/ 0 h 21600"/>
                <a:gd name="T2" fmla="*/ 33 w 22275"/>
                <a:gd name="T3" fmla="*/ 84 h 21600"/>
                <a:gd name="T4" fmla="*/ 1 w 22275"/>
                <a:gd name="T5" fmla="*/ 84 h 21600"/>
                <a:gd name="T6" fmla="*/ 0 60000 65536"/>
                <a:gd name="T7" fmla="*/ 0 60000 65536"/>
                <a:gd name="T8" fmla="*/ 0 60000 65536"/>
                <a:gd name="T9" fmla="*/ 0 w 22275"/>
                <a:gd name="T10" fmla="*/ 0 h 21600"/>
                <a:gd name="T11" fmla="*/ 22275 w 22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75" h="21600" fill="none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</a:path>
                <a:path w="22275" h="21600" stroke="0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  <a:lnTo>
                    <a:pt x="675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93" name="Arc 89"/>
            <p:cNvSpPr>
              <a:spLocks/>
            </p:cNvSpPr>
            <p:nvPr/>
          </p:nvSpPr>
          <p:spPr bwMode="auto">
            <a:xfrm>
              <a:off x="1384" y="4404"/>
              <a:ext cx="32" cy="84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84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10" name="Line 91"/>
          <p:cNvSpPr>
            <a:spLocks noChangeShapeType="1"/>
          </p:cNvSpPr>
          <p:nvPr/>
        </p:nvSpPr>
        <p:spPr bwMode="auto">
          <a:xfrm flipH="1">
            <a:off x="4538664" y="4341813"/>
            <a:ext cx="1238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11" name="Line 92"/>
          <p:cNvSpPr>
            <a:spLocks noChangeShapeType="1"/>
          </p:cNvSpPr>
          <p:nvPr/>
        </p:nvSpPr>
        <p:spPr bwMode="auto">
          <a:xfrm>
            <a:off x="4951414" y="3681413"/>
            <a:ext cx="6048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12" name="Rectangle 93"/>
          <p:cNvSpPr>
            <a:spLocks noChangeArrowheads="1"/>
          </p:cNvSpPr>
          <p:nvPr/>
        </p:nvSpPr>
        <p:spPr bwMode="auto">
          <a:xfrm>
            <a:off x="5235575" y="3954464"/>
            <a:ext cx="852488" cy="23018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13" name="Rectangle 94"/>
          <p:cNvSpPr>
            <a:spLocks noChangeArrowheads="1"/>
          </p:cNvSpPr>
          <p:nvPr/>
        </p:nvSpPr>
        <p:spPr bwMode="auto">
          <a:xfrm>
            <a:off x="5465763" y="3935413"/>
            <a:ext cx="4424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AR</a:t>
            </a:r>
          </a:p>
        </p:txBody>
      </p:sp>
      <p:sp>
        <p:nvSpPr>
          <p:cNvPr id="74814" name="Arc 95"/>
          <p:cNvSpPr>
            <a:spLocks/>
          </p:cNvSpPr>
          <p:nvPr/>
        </p:nvSpPr>
        <p:spPr bwMode="auto">
          <a:xfrm>
            <a:off x="7331076" y="4021138"/>
            <a:ext cx="112713" cy="88900"/>
          </a:xfrm>
          <a:custGeom>
            <a:avLst/>
            <a:gdLst>
              <a:gd name="T0" fmla="*/ 9111 w 21600"/>
              <a:gd name="T1" fmla="*/ 88900 h 17255"/>
              <a:gd name="T2" fmla="*/ 9654 w 21600"/>
              <a:gd name="T3" fmla="*/ 0 h 17255"/>
              <a:gd name="T4" fmla="*/ 112713 w 21600"/>
              <a:gd name="T5" fmla="*/ 45061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15" name="Line 96"/>
          <p:cNvSpPr>
            <a:spLocks noChangeShapeType="1"/>
          </p:cNvSpPr>
          <p:nvPr/>
        </p:nvSpPr>
        <p:spPr bwMode="auto">
          <a:xfrm>
            <a:off x="6080126" y="4076700"/>
            <a:ext cx="12493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16" name="Line 97"/>
          <p:cNvSpPr>
            <a:spLocks noChangeShapeType="1"/>
          </p:cNvSpPr>
          <p:nvPr/>
        </p:nvSpPr>
        <p:spPr bwMode="auto">
          <a:xfrm>
            <a:off x="6969125" y="3290888"/>
            <a:ext cx="0" cy="768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17" name="Arc 98"/>
          <p:cNvSpPr>
            <a:spLocks/>
          </p:cNvSpPr>
          <p:nvPr/>
        </p:nvSpPr>
        <p:spPr bwMode="auto">
          <a:xfrm>
            <a:off x="5119689" y="4021138"/>
            <a:ext cx="111125" cy="88900"/>
          </a:xfrm>
          <a:custGeom>
            <a:avLst/>
            <a:gdLst>
              <a:gd name="T0" fmla="*/ 8983 w 21600"/>
              <a:gd name="T1" fmla="*/ 88900 h 17255"/>
              <a:gd name="T2" fmla="*/ 9518 w 21600"/>
              <a:gd name="T3" fmla="*/ 0 h 17255"/>
              <a:gd name="T4" fmla="*/ 111125 w 21600"/>
              <a:gd name="T5" fmla="*/ 45061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18" name="Line 99"/>
          <p:cNvSpPr>
            <a:spLocks noChangeShapeType="1"/>
          </p:cNvSpPr>
          <p:nvPr/>
        </p:nvSpPr>
        <p:spPr bwMode="auto">
          <a:xfrm>
            <a:off x="3556000" y="4076700"/>
            <a:ext cx="15938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19" name="Line 100"/>
          <p:cNvSpPr>
            <a:spLocks noChangeShapeType="1"/>
          </p:cNvSpPr>
          <p:nvPr/>
        </p:nvSpPr>
        <p:spPr bwMode="auto">
          <a:xfrm flipV="1">
            <a:off x="4951414" y="4400550"/>
            <a:ext cx="403225" cy="6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20" name="Arc 101"/>
          <p:cNvSpPr>
            <a:spLocks/>
          </p:cNvSpPr>
          <p:nvPr/>
        </p:nvSpPr>
        <p:spPr bwMode="auto">
          <a:xfrm>
            <a:off x="5316539" y="4191001"/>
            <a:ext cx="90487" cy="111125"/>
          </a:xfrm>
          <a:custGeom>
            <a:avLst/>
            <a:gdLst>
              <a:gd name="T0" fmla="*/ 90487 w 17464"/>
              <a:gd name="T1" fmla="*/ 101911 h 21600"/>
              <a:gd name="T2" fmla="*/ 0 w 17464"/>
              <a:gd name="T3" fmla="*/ 101366 h 21600"/>
              <a:gd name="T4" fmla="*/ 45865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21" name="Line 102"/>
          <p:cNvSpPr>
            <a:spLocks noChangeShapeType="1"/>
          </p:cNvSpPr>
          <p:nvPr/>
        </p:nvSpPr>
        <p:spPr bwMode="auto">
          <a:xfrm flipV="1">
            <a:off x="5360988" y="4279900"/>
            <a:ext cx="0" cy="127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22" name="Rectangle 103"/>
          <p:cNvSpPr>
            <a:spLocks noChangeArrowheads="1"/>
          </p:cNvSpPr>
          <p:nvPr/>
        </p:nvSpPr>
        <p:spPr bwMode="auto">
          <a:xfrm>
            <a:off x="5280026" y="4351338"/>
            <a:ext cx="35426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</a:t>
            </a:r>
          </a:p>
        </p:txBody>
      </p:sp>
      <p:sp>
        <p:nvSpPr>
          <p:cNvPr id="74823" name="Line 104"/>
          <p:cNvSpPr>
            <a:spLocks noChangeShapeType="1"/>
          </p:cNvSpPr>
          <p:nvPr/>
        </p:nvSpPr>
        <p:spPr bwMode="auto">
          <a:xfrm>
            <a:off x="5964238" y="4191000"/>
            <a:ext cx="0" cy="2095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24" name="Freeform 105"/>
          <p:cNvSpPr>
            <a:spLocks/>
          </p:cNvSpPr>
          <p:nvPr/>
        </p:nvSpPr>
        <p:spPr bwMode="auto">
          <a:xfrm>
            <a:off x="5892801" y="4122739"/>
            <a:ext cx="131763" cy="58737"/>
          </a:xfrm>
          <a:custGeom>
            <a:avLst/>
            <a:gdLst>
              <a:gd name="T0" fmla="*/ 0 w 89"/>
              <a:gd name="T1" fmla="*/ 40 h 41"/>
              <a:gd name="T2" fmla="*/ 40 w 89"/>
              <a:gd name="T3" fmla="*/ 0 h 41"/>
              <a:gd name="T4" fmla="*/ 88 w 89"/>
              <a:gd name="T5" fmla="*/ 40 h 41"/>
              <a:gd name="T6" fmla="*/ 0 60000 65536"/>
              <a:gd name="T7" fmla="*/ 0 60000 65536"/>
              <a:gd name="T8" fmla="*/ 0 60000 65536"/>
              <a:gd name="T9" fmla="*/ 0 w 89"/>
              <a:gd name="T10" fmla="*/ 0 h 41"/>
              <a:gd name="T11" fmla="*/ 89 w 89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41">
                <a:moveTo>
                  <a:pt x="0" y="40"/>
                </a:moveTo>
                <a:lnTo>
                  <a:pt x="40" y="0"/>
                </a:lnTo>
                <a:lnTo>
                  <a:pt x="88" y="4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25" name="Line 106"/>
          <p:cNvSpPr>
            <a:spLocks noChangeShapeType="1"/>
          </p:cNvSpPr>
          <p:nvPr/>
        </p:nvSpPr>
        <p:spPr bwMode="auto">
          <a:xfrm flipH="1">
            <a:off x="4538664" y="4400550"/>
            <a:ext cx="117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26" name="Line 107"/>
          <p:cNvSpPr>
            <a:spLocks noChangeShapeType="1"/>
          </p:cNvSpPr>
          <p:nvPr/>
        </p:nvSpPr>
        <p:spPr bwMode="auto">
          <a:xfrm flipH="1">
            <a:off x="4538664" y="5064125"/>
            <a:ext cx="1301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27" name="Line 108"/>
          <p:cNvSpPr>
            <a:spLocks noChangeShapeType="1"/>
          </p:cNvSpPr>
          <p:nvPr/>
        </p:nvSpPr>
        <p:spPr bwMode="auto">
          <a:xfrm flipH="1">
            <a:off x="4408488" y="5127625"/>
            <a:ext cx="241300" cy="6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828" name="Group 115"/>
          <p:cNvGrpSpPr>
            <a:grpSpLocks/>
          </p:cNvGrpSpPr>
          <p:nvPr/>
        </p:nvGrpSpPr>
        <p:grpSpPr bwMode="auto">
          <a:xfrm>
            <a:off x="4621214" y="4935539"/>
            <a:ext cx="320675" cy="257175"/>
            <a:chOff x="1384" y="4772"/>
            <a:chExt cx="217" cy="176"/>
          </a:xfrm>
        </p:grpSpPr>
        <p:sp>
          <p:nvSpPr>
            <p:cNvPr id="74882" name="Arc 109"/>
            <p:cNvSpPr>
              <a:spLocks/>
            </p:cNvSpPr>
            <p:nvPr/>
          </p:nvSpPr>
          <p:spPr bwMode="auto">
            <a:xfrm>
              <a:off x="1420" y="4777"/>
              <a:ext cx="181" cy="80"/>
            </a:xfrm>
            <a:custGeom>
              <a:avLst/>
              <a:gdLst>
                <a:gd name="T0" fmla="*/ 0 w 21720"/>
                <a:gd name="T1" fmla="*/ 0 h 21600"/>
                <a:gd name="T2" fmla="*/ 181 w 21720"/>
                <a:gd name="T3" fmla="*/ 80 h 21600"/>
                <a:gd name="T4" fmla="*/ 1 w 21720"/>
                <a:gd name="T5" fmla="*/ 80 h 21600"/>
                <a:gd name="T6" fmla="*/ 0 60000 65536"/>
                <a:gd name="T7" fmla="*/ 0 60000 65536"/>
                <a:gd name="T8" fmla="*/ 0 60000 65536"/>
                <a:gd name="T9" fmla="*/ 0 w 21720"/>
                <a:gd name="T10" fmla="*/ 0 h 21600"/>
                <a:gd name="T11" fmla="*/ 21720 w 217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0" h="21600" fill="none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</a:path>
                <a:path w="21720" h="21600" stroke="0" extrusionOk="0">
                  <a:moveTo>
                    <a:pt x="0" y="0"/>
                  </a:moveTo>
                  <a:cubicBezTo>
                    <a:pt x="40" y="0"/>
                    <a:pt x="80" y="-1"/>
                    <a:pt x="120" y="0"/>
                  </a:cubicBezTo>
                  <a:cubicBezTo>
                    <a:pt x="12049" y="0"/>
                    <a:pt x="21720" y="9670"/>
                    <a:pt x="21720" y="21600"/>
                  </a:cubicBezTo>
                  <a:lnTo>
                    <a:pt x="120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83" name="Arc 110"/>
            <p:cNvSpPr>
              <a:spLocks/>
            </p:cNvSpPr>
            <p:nvPr/>
          </p:nvSpPr>
          <p:spPr bwMode="auto">
            <a:xfrm>
              <a:off x="1420" y="4856"/>
              <a:ext cx="180" cy="80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84" name="Line 111"/>
            <p:cNvSpPr>
              <a:spLocks noChangeShapeType="1"/>
            </p:cNvSpPr>
            <p:nvPr/>
          </p:nvSpPr>
          <p:spPr bwMode="auto">
            <a:xfrm>
              <a:off x="1392" y="4772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85" name="Line 112"/>
            <p:cNvSpPr>
              <a:spLocks noChangeShapeType="1"/>
            </p:cNvSpPr>
            <p:nvPr/>
          </p:nvSpPr>
          <p:spPr bwMode="auto">
            <a:xfrm>
              <a:off x="1392" y="4948"/>
              <a:ext cx="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86" name="Arc 113"/>
            <p:cNvSpPr>
              <a:spLocks/>
            </p:cNvSpPr>
            <p:nvPr/>
          </p:nvSpPr>
          <p:spPr bwMode="auto">
            <a:xfrm>
              <a:off x="1384" y="4777"/>
              <a:ext cx="33" cy="80"/>
            </a:xfrm>
            <a:custGeom>
              <a:avLst/>
              <a:gdLst>
                <a:gd name="T0" fmla="*/ 0 w 22275"/>
                <a:gd name="T1" fmla="*/ 0 h 21600"/>
                <a:gd name="T2" fmla="*/ 33 w 22275"/>
                <a:gd name="T3" fmla="*/ 80 h 21600"/>
                <a:gd name="T4" fmla="*/ 1 w 22275"/>
                <a:gd name="T5" fmla="*/ 80 h 21600"/>
                <a:gd name="T6" fmla="*/ 0 60000 65536"/>
                <a:gd name="T7" fmla="*/ 0 60000 65536"/>
                <a:gd name="T8" fmla="*/ 0 60000 65536"/>
                <a:gd name="T9" fmla="*/ 0 w 22275"/>
                <a:gd name="T10" fmla="*/ 0 h 21600"/>
                <a:gd name="T11" fmla="*/ 22275 w 22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75" h="21600" fill="none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</a:path>
                <a:path w="22275" h="21600" stroke="0" extrusionOk="0">
                  <a:moveTo>
                    <a:pt x="-1" y="10"/>
                  </a:moveTo>
                  <a:cubicBezTo>
                    <a:pt x="224" y="3"/>
                    <a:pt x="449" y="-1"/>
                    <a:pt x="675" y="0"/>
                  </a:cubicBezTo>
                  <a:cubicBezTo>
                    <a:pt x="12604" y="0"/>
                    <a:pt x="22275" y="9670"/>
                    <a:pt x="22275" y="21600"/>
                  </a:cubicBezTo>
                  <a:lnTo>
                    <a:pt x="675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87" name="Arc 114"/>
            <p:cNvSpPr>
              <a:spLocks/>
            </p:cNvSpPr>
            <p:nvPr/>
          </p:nvSpPr>
          <p:spPr bwMode="auto">
            <a:xfrm>
              <a:off x="1384" y="4856"/>
              <a:ext cx="32" cy="80"/>
            </a:xfrm>
            <a:custGeom>
              <a:avLst/>
              <a:gdLst>
                <a:gd name="T0" fmla="*/ 32 w 21600"/>
                <a:gd name="T1" fmla="*/ 0 h 21600"/>
                <a:gd name="T2" fmla="*/ 0 w 21600"/>
                <a:gd name="T3" fmla="*/ 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29" name="Line 116"/>
          <p:cNvSpPr>
            <a:spLocks noChangeShapeType="1"/>
          </p:cNvSpPr>
          <p:nvPr/>
        </p:nvSpPr>
        <p:spPr bwMode="auto">
          <a:xfrm flipH="1">
            <a:off x="4538664" y="4992688"/>
            <a:ext cx="117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0" name="Rectangle 117"/>
          <p:cNvSpPr>
            <a:spLocks noChangeArrowheads="1"/>
          </p:cNvSpPr>
          <p:nvPr/>
        </p:nvSpPr>
        <p:spPr bwMode="auto">
          <a:xfrm>
            <a:off x="5235575" y="4605339"/>
            <a:ext cx="852488" cy="24288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31" name="Rectangle 118"/>
          <p:cNvSpPr>
            <a:spLocks noChangeArrowheads="1"/>
          </p:cNvSpPr>
          <p:nvPr/>
        </p:nvSpPr>
        <p:spPr bwMode="auto">
          <a:xfrm>
            <a:off x="5465763" y="4595813"/>
            <a:ext cx="43281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PC</a:t>
            </a:r>
          </a:p>
        </p:txBody>
      </p:sp>
      <p:sp>
        <p:nvSpPr>
          <p:cNvPr id="74832" name="Arc 119"/>
          <p:cNvSpPr>
            <a:spLocks/>
          </p:cNvSpPr>
          <p:nvPr/>
        </p:nvSpPr>
        <p:spPr bwMode="auto">
          <a:xfrm>
            <a:off x="7331076" y="4683126"/>
            <a:ext cx="112713" cy="87313"/>
          </a:xfrm>
          <a:custGeom>
            <a:avLst/>
            <a:gdLst>
              <a:gd name="T0" fmla="*/ 9111 w 21600"/>
              <a:gd name="T1" fmla="*/ 87313 h 17255"/>
              <a:gd name="T2" fmla="*/ 9654 w 21600"/>
              <a:gd name="T3" fmla="*/ 0 h 17255"/>
              <a:gd name="T4" fmla="*/ 112713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3" name="Line 120"/>
          <p:cNvSpPr>
            <a:spLocks noChangeShapeType="1"/>
          </p:cNvSpPr>
          <p:nvPr/>
        </p:nvSpPr>
        <p:spPr bwMode="auto">
          <a:xfrm>
            <a:off x="6086476" y="4738688"/>
            <a:ext cx="12430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4" name="Arc 121"/>
          <p:cNvSpPr>
            <a:spLocks/>
          </p:cNvSpPr>
          <p:nvPr/>
        </p:nvSpPr>
        <p:spPr bwMode="auto">
          <a:xfrm>
            <a:off x="5119689" y="4683126"/>
            <a:ext cx="111125" cy="87313"/>
          </a:xfrm>
          <a:custGeom>
            <a:avLst/>
            <a:gdLst>
              <a:gd name="T0" fmla="*/ 8983 w 21600"/>
              <a:gd name="T1" fmla="*/ 87313 h 17255"/>
              <a:gd name="T2" fmla="*/ 9518 w 21600"/>
              <a:gd name="T3" fmla="*/ 0 h 17255"/>
              <a:gd name="T4" fmla="*/ 111125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5" name="Line 122"/>
          <p:cNvSpPr>
            <a:spLocks noChangeShapeType="1"/>
          </p:cNvSpPr>
          <p:nvPr/>
        </p:nvSpPr>
        <p:spPr bwMode="auto">
          <a:xfrm>
            <a:off x="3556000" y="4738688"/>
            <a:ext cx="158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6" name="Line 123"/>
          <p:cNvSpPr>
            <a:spLocks noChangeShapeType="1"/>
          </p:cNvSpPr>
          <p:nvPr/>
        </p:nvSpPr>
        <p:spPr bwMode="auto">
          <a:xfrm>
            <a:off x="4946651" y="5064126"/>
            <a:ext cx="555625" cy="47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7" name="Arc 124"/>
          <p:cNvSpPr>
            <a:spLocks/>
          </p:cNvSpPr>
          <p:nvPr/>
        </p:nvSpPr>
        <p:spPr bwMode="auto">
          <a:xfrm>
            <a:off x="5457825" y="4854576"/>
            <a:ext cx="88900" cy="111125"/>
          </a:xfrm>
          <a:custGeom>
            <a:avLst/>
            <a:gdLst>
              <a:gd name="T0" fmla="*/ 88900 w 17464"/>
              <a:gd name="T1" fmla="*/ 101911 h 21600"/>
              <a:gd name="T2" fmla="*/ 0 w 17464"/>
              <a:gd name="T3" fmla="*/ 101366 h 21600"/>
              <a:gd name="T4" fmla="*/ 45061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8" name="Line 125"/>
          <p:cNvSpPr>
            <a:spLocks noChangeShapeType="1"/>
          </p:cNvSpPr>
          <p:nvPr/>
        </p:nvSpPr>
        <p:spPr bwMode="auto">
          <a:xfrm flipV="1">
            <a:off x="5502275" y="4940300"/>
            <a:ext cx="0" cy="128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39" name="Rectangle 126"/>
          <p:cNvSpPr>
            <a:spLocks noChangeArrowheads="1"/>
          </p:cNvSpPr>
          <p:nvPr/>
        </p:nvSpPr>
        <p:spPr bwMode="auto">
          <a:xfrm>
            <a:off x="5407025" y="5041900"/>
            <a:ext cx="40395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INR</a:t>
            </a:r>
          </a:p>
        </p:txBody>
      </p:sp>
      <p:sp>
        <p:nvSpPr>
          <p:cNvPr id="74840" name="Line 127"/>
          <p:cNvSpPr>
            <a:spLocks noChangeShapeType="1"/>
          </p:cNvSpPr>
          <p:nvPr/>
        </p:nvSpPr>
        <p:spPr bwMode="auto">
          <a:xfrm>
            <a:off x="5964238" y="4854575"/>
            <a:ext cx="0" cy="2095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1" name="Freeform 128"/>
          <p:cNvSpPr>
            <a:spLocks/>
          </p:cNvSpPr>
          <p:nvPr/>
        </p:nvSpPr>
        <p:spPr bwMode="auto">
          <a:xfrm>
            <a:off x="5899151" y="4765675"/>
            <a:ext cx="131763" cy="71438"/>
          </a:xfrm>
          <a:custGeom>
            <a:avLst/>
            <a:gdLst>
              <a:gd name="T0" fmla="*/ 0 w 89"/>
              <a:gd name="T1" fmla="*/ 48 h 49"/>
              <a:gd name="T2" fmla="*/ 40 w 89"/>
              <a:gd name="T3" fmla="*/ 0 h 49"/>
              <a:gd name="T4" fmla="*/ 88 w 89"/>
              <a:gd name="T5" fmla="*/ 48 h 49"/>
              <a:gd name="T6" fmla="*/ 0 60000 65536"/>
              <a:gd name="T7" fmla="*/ 0 60000 65536"/>
              <a:gd name="T8" fmla="*/ 0 60000 65536"/>
              <a:gd name="T9" fmla="*/ 0 w 89"/>
              <a:gd name="T10" fmla="*/ 0 h 49"/>
              <a:gd name="T11" fmla="*/ 89 w 89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49">
                <a:moveTo>
                  <a:pt x="0" y="48"/>
                </a:moveTo>
                <a:lnTo>
                  <a:pt x="40" y="0"/>
                </a:lnTo>
                <a:lnTo>
                  <a:pt x="88" y="4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42" name="Rectangle 129"/>
          <p:cNvSpPr>
            <a:spLocks noChangeArrowheads="1"/>
          </p:cNvSpPr>
          <p:nvPr/>
        </p:nvSpPr>
        <p:spPr bwMode="auto">
          <a:xfrm>
            <a:off x="4964113" y="5394326"/>
            <a:ext cx="1123950" cy="2444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43" name="Rectangle 130"/>
          <p:cNvSpPr>
            <a:spLocks noChangeArrowheads="1"/>
          </p:cNvSpPr>
          <p:nvPr/>
        </p:nvSpPr>
        <p:spPr bwMode="auto">
          <a:xfrm>
            <a:off x="5338763" y="5387975"/>
            <a:ext cx="36228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IR</a:t>
            </a:r>
          </a:p>
        </p:txBody>
      </p:sp>
      <p:sp>
        <p:nvSpPr>
          <p:cNvPr id="74844" name="Arc 131"/>
          <p:cNvSpPr>
            <a:spLocks/>
          </p:cNvSpPr>
          <p:nvPr/>
        </p:nvSpPr>
        <p:spPr bwMode="auto">
          <a:xfrm>
            <a:off x="7331076" y="5473701"/>
            <a:ext cx="112713" cy="87313"/>
          </a:xfrm>
          <a:custGeom>
            <a:avLst/>
            <a:gdLst>
              <a:gd name="T0" fmla="*/ 9111 w 21600"/>
              <a:gd name="T1" fmla="*/ 87313 h 17255"/>
              <a:gd name="T2" fmla="*/ 9654 w 21600"/>
              <a:gd name="T3" fmla="*/ 0 h 17255"/>
              <a:gd name="T4" fmla="*/ 112713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5" name="Line 132"/>
          <p:cNvSpPr>
            <a:spLocks noChangeShapeType="1"/>
          </p:cNvSpPr>
          <p:nvPr/>
        </p:nvSpPr>
        <p:spPr bwMode="auto">
          <a:xfrm>
            <a:off x="6080126" y="5527675"/>
            <a:ext cx="12493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6" name="Line 133"/>
          <p:cNvSpPr>
            <a:spLocks noChangeShapeType="1"/>
          </p:cNvSpPr>
          <p:nvPr/>
        </p:nvSpPr>
        <p:spPr bwMode="auto">
          <a:xfrm>
            <a:off x="4413251" y="5853113"/>
            <a:ext cx="746125" cy="6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7" name="Arc 134"/>
          <p:cNvSpPr>
            <a:spLocks/>
          </p:cNvSpPr>
          <p:nvPr/>
        </p:nvSpPr>
        <p:spPr bwMode="auto">
          <a:xfrm>
            <a:off x="5114925" y="5645150"/>
            <a:ext cx="90488" cy="109538"/>
          </a:xfrm>
          <a:custGeom>
            <a:avLst/>
            <a:gdLst>
              <a:gd name="T0" fmla="*/ 90488 w 17464"/>
              <a:gd name="T1" fmla="*/ 100455 h 21600"/>
              <a:gd name="T2" fmla="*/ 0 w 17464"/>
              <a:gd name="T3" fmla="*/ 99918 h 21600"/>
              <a:gd name="T4" fmla="*/ 45866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8" name="Line 135"/>
          <p:cNvSpPr>
            <a:spLocks noChangeShapeType="1"/>
          </p:cNvSpPr>
          <p:nvPr/>
        </p:nvSpPr>
        <p:spPr bwMode="auto">
          <a:xfrm flipV="1">
            <a:off x="5159375" y="5732463"/>
            <a:ext cx="0" cy="127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9" name="Rectangle 136"/>
          <p:cNvSpPr>
            <a:spLocks noChangeArrowheads="1"/>
          </p:cNvSpPr>
          <p:nvPr/>
        </p:nvSpPr>
        <p:spPr bwMode="auto">
          <a:xfrm>
            <a:off x="5145089" y="5788025"/>
            <a:ext cx="35426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</a:t>
            </a:r>
          </a:p>
        </p:txBody>
      </p:sp>
      <p:sp>
        <p:nvSpPr>
          <p:cNvPr id="74850" name="Line 137"/>
          <p:cNvSpPr>
            <a:spLocks noChangeShapeType="1"/>
          </p:cNvSpPr>
          <p:nvPr/>
        </p:nvSpPr>
        <p:spPr bwMode="auto">
          <a:xfrm>
            <a:off x="5964238" y="5649914"/>
            <a:ext cx="0" cy="325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1" name="Freeform 138"/>
          <p:cNvSpPr>
            <a:spLocks/>
          </p:cNvSpPr>
          <p:nvPr/>
        </p:nvSpPr>
        <p:spPr bwMode="auto">
          <a:xfrm>
            <a:off x="5903913" y="5557839"/>
            <a:ext cx="131762" cy="71437"/>
          </a:xfrm>
          <a:custGeom>
            <a:avLst/>
            <a:gdLst>
              <a:gd name="T0" fmla="*/ 0 w 89"/>
              <a:gd name="T1" fmla="*/ 48 h 49"/>
              <a:gd name="T2" fmla="*/ 40 w 89"/>
              <a:gd name="T3" fmla="*/ 0 h 49"/>
              <a:gd name="T4" fmla="*/ 88 w 89"/>
              <a:gd name="T5" fmla="*/ 48 h 49"/>
              <a:gd name="T6" fmla="*/ 0 60000 65536"/>
              <a:gd name="T7" fmla="*/ 0 60000 65536"/>
              <a:gd name="T8" fmla="*/ 0 60000 65536"/>
              <a:gd name="T9" fmla="*/ 0 w 89"/>
              <a:gd name="T10" fmla="*/ 0 h 49"/>
              <a:gd name="T11" fmla="*/ 89 w 89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49">
                <a:moveTo>
                  <a:pt x="0" y="48"/>
                </a:moveTo>
                <a:lnTo>
                  <a:pt x="40" y="0"/>
                </a:lnTo>
                <a:lnTo>
                  <a:pt x="88" y="4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52" name="Line 139"/>
          <p:cNvSpPr>
            <a:spLocks noChangeShapeType="1"/>
          </p:cNvSpPr>
          <p:nvPr/>
        </p:nvSpPr>
        <p:spPr bwMode="auto">
          <a:xfrm>
            <a:off x="5969001" y="4400550"/>
            <a:ext cx="5381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3" name="Line 140"/>
          <p:cNvSpPr>
            <a:spLocks noChangeShapeType="1"/>
          </p:cNvSpPr>
          <p:nvPr/>
        </p:nvSpPr>
        <p:spPr bwMode="auto">
          <a:xfrm>
            <a:off x="5949950" y="5064125"/>
            <a:ext cx="539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4" name="Line 141"/>
          <p:cNvSpPr>
            <a:spLocks noChangeShapeType="1"/>
          </p:cNvSpPr>
          <p:nvPr/>
        </p:nvSpPr>
        <p:spPr bwMode="auto">
          <a:xfrm>
            <a:off x="6507163" y="4406900"/>
            <a:ext cx="0" cy="15573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5" name="Line 142"/>
          <p:cNvSpPr>
            <a:spLocks noChangeShapeType="1"/>
          </p:cNvSpPr>
          <p:nvPr/>
        </p:nvSpPr>
        <p:spPr bwMode="auto">
          <a:xfrm>
            <a:off x="5969001" y="5981700"/>
            <a:ext cx="6508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6" name="Rectangle 143"/>
          <p:cNvSpPr>
            <a:spLocks noChangeArrowheads="1"/>
          </p:cNvSpPr>
          <p:nvPr/>
        </p:nvSpPr>
        <p:spPr bwMode="auto">
          <a:xfrm>
            <a:off x="6675439" y="5853113"/>
            <a:ext cx="53059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Clock</a:t>
            </a:r>
          </a:p>
        </p:txBody>
      </p:sp>
      <p:sp>
        <p:nvSpPr>
          <p:cNvPr id="74857" name="Rectangle 144"/>
          <p:cNvSpPr>
            <a:spLocks noChangeArrowheads="1"/>
          </p:cNvSpPr>
          <p:nvPr/>
        </p:nvSpPr>
        <p:spPr bwMode="auto">
          <a:xfrm>
            <a:off x="7366001" y="39624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74858" name="Rectangle 145"/>
          <p:cNvSpPr>
            <a:spLocks noChangeArrowheads="1"/>
          </p:cNvSpPr>
          <p:nvPr/>
        </p:nvSpPr>
        <p:spPr bwMode="auto">
          <a:xfrm>
            <a:off x="7377114" y="46243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</a:t>
            </a:r>
          </a:p>
        </p:txBody>
      </p:sp>
      <p:sp>
        <p:nvSpPr>
          <p:cNvPr id="74859" name="Rectangle 146"/>
          <p:cNvSpPr>
            <a:spLocks noChangeArrowheads="1"/>
          </p:cNvSpPr>
          <p:nvPr/>
        </p:nvSpPr>
        <p:spPr bwMode="auto">
          <a:xfrm>
            <a:off x="7385051" y="541496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74860" name="Line 147"/>
          <p:cNvSpPr>
            <a:spLocks noChangeShapeType="1"/>
          </p:cNvSpPr>
          <p:nvPr/>
        </p:nvSpPr>
        <p:spPr bwMode="auto">
          <a:xfrm flipH="1">
            <a:off x="3541713" y="6121400"/>
            <a:ext cx="39163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61" name="Rectangle 148"/>
          <p:cNvSpPr>
            <a:spLocks noChangeArrowheads="1"/>
          </p:cNvSpPr>
          <p:nvPr/>
        </p:nvSpPr>
        <p:spPr bwMode="auto">
          <a:xfrm>
            <a:off x="5008563" y="6061075"/>
            <a:ext cx="10018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Common bus</a:t>
            </a:r>
          </a:p>
        </p:txBody>
      </p:sp>
      <p:sp>
        <p:nvSpPr>
          <p:cNvPr id="74862" name="Line 149"/>
          <p:cNvSpPr>
            <a:spLocks noChangeShapeType="1"/>
          </p:cNvSpPr>
          <p:nvPr/>
        </p:nvSpPr>
        <p:spPr bwMode="auto">
          <a:xfrm flipH="1">
            <a:off x="3421063" y="6249988"/>
            <a:ext cx="41767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63" name="Line 150"/>
          <p:cNvSpPr>
            <a:spLocks noChangeShapeType="1"/>
          </p:cNvSpPr>
          <p:nvPr/>
        </p:nvSpPr>
        <p:spPr bwMode="auto">
          <a:xfrm>
            <a:off x="3551238" y="2897188"/>
            <a:ext cx="0" cy="32305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64" name="Line 151"/>
          <p:cNvSpPr>
            <a:spLocks noChangeShapeType="1"/>
          </p:cNvSpPr>
          <p:nvPr/>
        </p:nvSpPr>
        <p:spPr bwMode="auto">
          <a:xfrm>
            <a:off x="3419475" y="2897188"/>
            <a:ext cx="0" cy="3365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65" name="Oval 152"/>
          <p:cNvSpPr>
            <a:spLocks noChangeArrowheads="1"/>
          </p:cNvSpPr>
          <p:nvPr/>
        </p:nvSpPr>
        <p:spPr bwMode="auto">
          <a:xfrm>
            <a:off x="3425826" y="2854325"/>
            <a:ext cx="117475" cy="71438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66" name="Rectangle 153"/>
          <p:cNvSpPr>
            <a:spLocks noChangeArrowheads="1"/>
          </p:cNvSpPr>
          <p:nvPr/>
        </p:nvSpPr>
        <p:spPr bwMode="auto">
          <a:xfrm>
            <a:off x="3592514" y="1906588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T1</a:t>
            </a:r>
          </a:p>
        </p:txBody>
      </p:sp>
      <p:sp>
        <p:nvSpPr>
          <p:cNvPr id="74867" name="Rectangle 154"/>
          <p:cNvSpPr>
            <a:spLocks noChangeArrowheads="1"/>
          </p:cNvSpPr>
          <p:nvPr/>
        </p:nvSpPr>
        <p:spPr bwMode="auto">
          <a:xfrm>
            <a:off x="3592514" y="2287588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T0</a:t>
            </a:r>
          </a:p>
        </p:txBody>
      </p:sp>
      <p:sp>
        <p:nvSpPr>
          <p:cNvPr id="74868" name="Arc 155"/>
          <p:cNvSpPr>
            <a:spLocks/>
          </p:cNvSpPr>
          <p:nvPr/>
        </p:nvSpPr>
        <p:spPr bwMode="auto">
          <a:xfrm>
            <a:off x="4846638" y="5473701"/>
            <a:ext cx="112712" cy="87313"/>
          </a:xfrm>
          <a:custGeom>
            <a:avLst/>
            <a:gdLst>
              <a:gd name="T0" fmla="*/ 9111 w 21600"/>
              <a:gd name="T1" fmla="*/ 87313 h 17255"/>
              <a:gd name="T2" fmla="*/ 9654 w 21600"/>
              <a:gd name="T3" fmla="*/ 0 h 17255"/>
              <a:gd name="T4" fmla="*/ 112712 w 21600"/>
              <a:gd name="T5" fmla="*/ 44256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69" name="Line 156"/>
          <p:cNvSpPr>
            <a:spLocks noChangeShapeType="1"/>
          </p:cNvSpPr>
          <p:nvPr/>
        </p:nvSpPr>
        <p:spPr bwMode="auto">
          <a:xfrm>
            <a:off x="3556000" y="5527675"/>
            <a:ext cx="129063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70" name="Oval 157"/>
          <p:cNvSpPr>
            <a:spLocks noChangeArrowheads="1"/>
          </p:cNvSpPr>
          <p:nvPr/>
        </p:nvSpPr>
        <p:spPr bwMode="auto">
          <a:xfrm>
            <a:off x="6207125" y="2012950"/>
            <a:ext cx="46038" cy="333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1" name="Oval 158"/>
          <p:cNvSpPr>
            <a:spLocks noChangeArrowheads="1"/>
          </p:cNvSpPr>
          <p:nvPr/>
        </p:nvSpPr>
        <p:spPr bwMode="auto">
          <a:xfrm>
            <a:off x="6207125" y="2349501"/>
            <a:ext cx="46038" cy="34925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2" name="Oval 159"/>
          <p:cNvSpPr>
            <a:spLocks noChangeArrowheads="1"/>
          </p:cNvSpPr>
          <p:nvPr/>
        </p:nvSpPr>
        <p:spPr bwMode="auto">
          <a:xfrm>
            <a:off x="4395789" y="3732214"/>
            <a:ext cx="47625" cy="34925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3" name="Oval 160"/>
          <p:cNvSpPr>
            <a:spLocks noChangeArrowheads="1"/>
          </p:cNvSpPr>
          <p:nvPr/>
        </p:nvSpPr>
        <p:spPr bwMode="auto">
          <a:xfrm>
            <a:off x="4408489" y="5116514"/>
            <a:ext cx="46037" cy="33337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4" name="Oval 161"/>
          <p:cNvSpPr>
            <a:spLocks noChangeArrowheads="1"/>
          </p:cNvSpPr>
          <p:nvPr/>
        </p:nvSpPr>
        <p:spPr bwMode="auto">
          <a:xfrm>
            <a:off x="4402139" y="2012950"/>
            <a:ext cx="47625" cy="333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5" name="Oval 162"/>
          <p:cNvSpPr>
            <a:spLocks noChangeArrowheads="1"/>
          </p:cNvSpPr>
          <p:nvPr/>
        </p:nvSpPr>
        <p:spPr bwMode="auto">
          <a:xfrm>
            <a:off x="4206876" y="2408239"/>
            <a:ext cx="47625" cy="34925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6" name="Oval 163"/>
          <p:cNvSpPr>
            <a:spLocks noChangeArrowheads="1"/>
          </p:cNvSpPr>
          <p:nvPr/>
        </p:nvSpPr>
        <p:spPr bwMode="auto">
          <a:xfrm>
            <a:off x="6945314" y="4059239"/>
            <a:ext cx="47625" cy="33337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7" name="Oval 164"/>
          <p:cNvSpPr>
            <a:spLocks noChangeArrowheads="1"/>
          </p:cNvSpPr>
          <p:nvPr/>
        </p:nvSpPr>
        <p:spPr bwMode="auto">
          <a:xfrm>
            <a:off x="6477001" y="5054600"/>
            <a:ext cx="49213" cy="333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8" name="Oval 165"/>
          <p:cNvSpPr>
            <a:spLocks noChangeArrowheads="1"/>
          </p:cNvSpPr>
          <p:nvPr/>
        </p:nvSpPr>
        <p:spPr bwMode="auto">
          <a:xfrm>
            <a:off x="6477001" y="5964239"/>
            <a:ext cx="49213" cy="33337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79" name="Rectangle 166"/>
          <p:cNvSpPr>
            <a:spLocks noChangeArrowheads="1"/>
          </p:cNvSpPr>
          <p:nvPr/>
        </p:nvSpPr>
        <p:spPr bwMode="auto">
          <a:xfrm>
            <a:off x="9034538" y="0"/>
            <a:ext cx="163346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Cycle</a:t>
            </a:r>
          </a:p>
        </p:txBody>
      </p:sp>
      <p:sp>
        <p:nvSpPr>
          <p:cNvPr id="74880" name="Rectangle 167"/>
          <p:cNvSpPr>
            <a:spLocks noChangeArrowheads="1"/>
          </p:cNvSpPr>
          <p:nvPr/>
        </p:nvSpPr>
        <p:spPr bwMode="auto">
          <a:xfrm>
            <a:off x="4535488" y="1089025"/>
            <a:ext cx="5327650" cy="693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4881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70116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14326"/>
            <a:ext cx="7570788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DETERMINE  THE  TYPE  OF  INSTRUCTION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913064" y="5548313"/>
            <a:ext cx="349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780" name="Rectangle 98"/>
          <p:cNvSpPr>
            <a:spLocks noChangeArrowheads="1"/>
          </p:cNvSpPr>
          <p:nvPr/>
        </p:nvSpPr>
        <p:spPr bwMode="auto">
          <a:xfrm>
            <a:off x="7807326" y="3427413"/>
            <a:ext cx="83356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= 0 (direct)</a:t>
            </a:r>
          </a:p>
        </p:txBody>
      </p:sp>
      <p:sp>
        <p:nvSpPr>
          <p:cNvPr id="75781" name="Rectangle 124"/>
          <p:cNvSpPr>
            <a:spLocks noChangeArrowheads="1"/>
          </p:cNvSpPr>
          <p:nvPr/>
        </p:nvSpPr>
        <p:spPr bwMode="auto">
          <a:xfrm>
            <a:off x="2476501" y="5534026"/>
            <a:ext cx="7104063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defTabSz="152400"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152400"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152400"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152400"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152400"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66000"/>
              </a:lnSpc>
              <a:spcBef>
                <a:spcPct val="19000"/>
              </a:spcBef>
            </a:pPr>
            <a:r>
              <a:rPr lang="en-US" altLang="ko-KR" sz="1800"/>
              <a:t>D'</a:t>
            </a:r>
            <a:r>
              <a:rPr lang="en-US" altLang="ko-KR"/>
              <a:t>7</a:t>
            </a:r>
            <a:r>
              <a:rPr lang="en-US" altLang="ko-KR" sz="1800"/>
              <a:t>IT</a:t>
            </a:r>
            <a:r>
              <a:rPr lang="en-US" altLang="ko-KR" sz="1400"/>
              <a:t>3</a:t>
            </a:r>
            <a:r>
              <a:rPr lang="en-US" altLang="ko-KR" sz="1800"/>
              <a:t>:	AR </a:t>
            </a:r>
            <a:r>
              <a:rPr lang="en-US" altLang="ko-KR" sz="1800">
                <a:latin typeface="Symbol" panose="05050102010706020507" pitchFamily="18" charset="2"/>
              </a:rPr>
              <a:t></a:t>
            </a:r>
            <a:r>
              <a:rPr lang="en-US" altLang="ko-KR" sz="1800"/>
              <a:t>M[AR]</a:t>
            </a:r>
          </a:p>
          <a:p>
            <a:pPr>
              <a:lnSpc>
                <a:spcPct val="66000"/>
              </a:lnSpc>
              <a:spcBef>
                <a:spcPct val="19000"/>
              </a:spcBef>
            </a:pPr>
            <a:r>
              <a:rPr lang="en-US" altLang="ko-KR" sz="1800"/>
              <a:t>D'</a:t>
            </a:r>
            <a:r>
              <a:rPr lang="en-US" altLang="ko-KR" sz="1400"/>
              <a:t>7</a:t>
            </a:r>
            <a:r>
              <a:rPr lang="en-US" altLang="ko-KR" sz="1800"/>
              <a:t>I'T</a:t>
            </a:r>
            <a:r>
              <a:rPr lang="en-US" altLang="ko-KR" sz="1400"/>
              <a:t>3</a:t>
            </a:r>
            <a:r>
              <a:rPr lang="en-US" altLang="ko-KR" sz="1800"/>
              <a:t>:	Nothing</a:t>
            </a:r>
          </a:p>
          <a:p>
            <a:pPr>
              <a:lnSpc>
                <a:spcPct val="66000"/>
              </a:lnSpc>
              <a:spcBef>
                <a:spcPct val="19000"/>
              </a:spcBef>
            </a:pPr>
            <a:r>
              <a:rPr lang="en-US" altLang="ko-KR" sz="1800"/>
              <a:t>D</a:t>
            </a:r>
            <a:r>
              <a:rPr lang="en-US" altLang="ko-KR" sz="1400"/>
              <a:t>7</a:t>
            </a:r>
            <a:r>
              <a:rPr lang="en-US" altLang="ko-KR" sz="1800"/>
              <a:t>I'T</a:t>
            </a:r>
            <a:r>
              <a:rPr lang="en-US" altLang="ko-KR" sz="1400"/>
              <a:t>3</a:t>
            </a:r>
            <a:r>
              <a:rPr lang="en-US" altLang="ko-KR" sz="1800"/>
              <a:t>:	Execute a register-reference instr.</a:t>
            </a:r>
          </a:p>
          <a:p>
            <a:pPr>
              <a:lnSpc>
                <a:spcPct val="66000"/>
              </a:lnSpc>
              <a:spcBef>
                <a:spcPct val="19000"/>
              </a:spcBef>
            </a:pPr>
            <a:r>
              <a:rPr lang="en-US" altLang="ko-KR" sz="1800"/>
              <a:t>D</a:t>
            </a:r>
            <a:r>
              <a:rPr lang="en-US" altLang="ko-KR" sz="1400"/>
              <a:t>7</a:t>
            </a:r>
            <a:r>
              <a:rPr lang="en-US" altLang="ko-KR" sz="1800"/>
              <a:t>IT</a:t>
            </a:r>
            <a:r>
              <a:rPr lang="en-US" altLang="ko-KR" sz="1400"/>
              <a:t>3</a:t>
            </a:r>
            <a:r>
              <a:rPr lang="en-US" altLang="ko-KR" sz="1800"/>
              <a:t>:	Execute an input-output instr.</a:t>
            </a:r>
          </a:p>
        </p:txBody>
      </p:sp>
      <p:sp>
        <p:nvSpPr>
          <p:cNvPr id="75782" name="Rectangle 125"/>
          <p:cNvSpPr>
            <a:spLocks noChangeArrowheads="1"/>
          </p:cNvSpPr>
          <p:nvPr/>
        </p:nvSpPr>
        <p:spPr bwMode="auto">
          <a:xfrm>
            <a:off x="9011782" y="0"/>
            <a:ext cx="152445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Instrction Cycle</a:t>
            </a:r>
          </a:p>
        </p:txBody>
      </p:sp>
      <p:sp>
        <p:nvSpPr>
          <p:cNvPr id="75783" name="Rectangle 4"/>
          <p:cNvSpPr>
            <a:spLocks noChangeArrowheads="1"/>
          </p:cNvSpPr>
          <p:nvPr/>
        </p:nvSpPr>
        <p:spPr bwMode="auto">
          <a:xfrm>
            <a:off x="5211763" y="857250"/>
            <a:ext cx="6187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/>
              <a:t>Start</a:t>
            </a:r>
          </a:p>
          <a:p>
            <a:pPr>
              <a:lnSpc>
                <a:spcPct val="70000"/>
              </a:lnSpc>
            </a:pPr>
            <a:r>
              <a:rPr lang="en-US" altLang="ko-KR"/>
              <a:t>SC </a:t>
            </a:r>
            <a:r>
              <a:rPr lang="en-US" altLang="ko-KR">
                <a:latin typeface="Symbol" panose="05050102010706020507" pitchFamily="18" charset="2"/>
              </a:rPr>
              <a:t> 0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5113339" y="868363"/>
            <a:ext cx="801687" cy="29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013325" y="1431925"/>
            <a:ext cx="36869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AR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321301" y="1431925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5565776" y="1431925"/>
            <a:ext cx="36067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978401" y="1444625"/>
            <a:ext cx="1019175" cy="203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789" name="Arc 13"/>
          <p:cNvSpPr>
            <a:spLocks/>
          </p:cNvSpPr>
          <p:nvPr/>
        </p:nvSpPr>
        <p:spPr bwMode="auto">
          <a:xfrm>
            <a:off x="5478463" y="1335089"/>
            <a:ext cx="93662" cy="96837"/>
          </a:xfrm>
          <a:custGeom>
            <a:avLst/>
            <a:gdLst>
              <a:gd name="T0" fmla="*/ 0 w 17255"/>
              <a:gd name="T1" fmla="*/ 8294 h 21600"/>
              <a:gd name="T2" fmla="*/ 93662 w 17255"/>
              <a:gd name="T3" fmla="*/ 7828 h 21600"/>
              <a:gd name="T4" fmla="*/ 47474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5524500" y="1152525"/>
            <a:ext cx="0" cy="1920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Arc 15"/>
          <p:cNvSpPr>
            <a:spLocks/>
          </p:cNvSpPr>
          <p:nvPr/>
        </p:nvSpPr>
        <p:spPr bwMode="auto">
          <a:xfrm>
            <a:off x="5060951" y="1335089"/>
            <a:ext cx="93663" cy="96837"/>
          </a:xfrm>
          <a:custGeom>
            <a:avLst/>
            <a:gdLst>
              <a:gd name="T0" fmla="*/ 0 w 17255"/>
              <a:gd name="T1" fmla="*/ 8294 h 21600"/>
              <a:gd name="T2" fmla="*/ 93663 w 17255"/>
              <a:gd name="T3" fmla="*/ 7828 h 21600"/>
              <a:gd name="T4" fmla="*/ 47475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V="1">
            <a:off x="5106988" y="1252538"/>
            <a:ext cx="0" cy="1127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5959476" y="1320800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T0</a:t>
            </a: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4459288" y="1885950"/>
            <a:ext cx="31098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IR</a:t>
            </a: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4692651" y="1887538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4938713" y="1885950"/>
            <a:ext cx="59792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M[AR],</a:t>
            </a:r>
          </a:p>
        </p:txBody>
      </p:sp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5505451" y="1885950"/>
            <a:ext cx="36067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5757864" y="1887538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5984875" y="1885950"/>
            <a:ext cx="57708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 + 1</a:t>
            </a:r>
          </a:p>
        </p:txBody>
      </p:sp>
      <p:sp>
        <p:nvSpPr>
          <p:cNvPr id="75800" name="Rectangle 24"/>
          <p:cNvSpPr>
            <a:spLocks noChangeArrowheads="1"/>
          </p:cNvSpPr>
          <p:nvPr/>
        </p:nvSpPr>
        <p:spPr bwMode="auto">
          <a:xfrm>
            <a:off x="4486276" y="1898651"/>
            <a:ext cx="2200275" cy="2143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801" name="Arc 25"/>
          <p:cNvSpPr>
            <a:spLocks/>
          </p:cNvSpPr>
          <p:nvPr/>
        </p:nvSpPr>
        <p:spPr bwMode="auto">
          <a:xfrm>
            <a:off x="5478463" y="1789114"/>
            <a:ext cx="93662" cy="96837"/>
          </a:xfrm>
          <a:custGeom>
            <a:avLst/>
            <a:gdLst>
              <a:gd name="T0" fmla="*/ 0 w 17255"/>
              <a:gd name="T1" fmla="*/ 8294 h 21600"/>
              <a:gd name="T2" fmla="*/ 93662 w 17255"/>
              <a:gd name="T3" fmla="*/ 7828 h 21600"/>
              <a:gd name="T4" fmla="*/ 47474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5524500" y="1666876"/>
            <a:ext cx="0" cy="1317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Rectangle 27"/>
          <p:cNvSpPr>
            <a:spLocks noChangeArrowheads="1"/>
          </p:cNvSpPr>
          <p:nvPr/>
        </p:nvSpPr>
        <p:spPr bwMode="auto">
          <a:xfrm>
            <a:off x="6624639" y="1714500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T1</a:t>
            </a:r>
          </a:p>
        </p:txBody>
      </p:sp>
      <p:sp>
        <p:nvSpPr>
          <p:cNvPr id="75804" name="Rectangle 28"/>
          <p:cNvSpPr>
            <a:spLocks noChangeArrowheads="1"/>
          </p:cNvSpPr>
          <p:nvPr/>
        </p:nvSpPr>
        <p:spPr bwMode="auto">
          <a:xfrm>
            <a:off x="4459288" y="2514600"/>
            <a:ext cx="36869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AR</a:t>
            </a:r>
          </a:p>
        </p:txBody>
      </p:sp>
      <p:sp>
        <p:nvSpPr>
          <p:cNvPr id="75805" name="Rectangle 29"/>
          <p:cNvSpPr>
            <a:spLocks noChangeArrowheads="1"/>
          </p:cNvSpPr>
          <p:nvPr/>
        </p:nvSpPr>
        <p:spPr bwMode="auto">
          <a:xfrm>
            <a:off x="4730751" y="2514600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806" name="Rectangle 30"/>
          <p:cNvSpPr>
            <a:spLocks noChangeArrowheads="1"/>
          </p:cNvSpPr>
          <p:nvPr/>
        </p:nvSpPr>
        <p:spPr bwMode="auto">
          <a:xfrm>
            <a:off x="4938713" y="2514600"/>
            <a:ext cx="68769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IR(0-11),</a:t>
            </a:r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5700714" y="2514600"/>
            <a:ext cx="21800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</a:t>
            </a:r>
          </a:p>
        </p:txBody>
      </p:sp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5783264" y="2505075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809" name="Rectangle 33"/>
          <p:cNvSpPr>
            <a:spLocks noChangeArrowheads="1"/>
          </p:cNvSpPr>
          <p:nvPr/>
        </p:nvSpPr>
        <p:spPr bwMode="auto">
          <a:xfrm>
            <a:off x="5984875" y="2514600"/>
            <a:ext cx="53861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IR(15)</a:t>
            </a:r>
          </a:p>
        </p:txBody>
      </p:sp>
      <p:sp>
        <p:nvSpPr>
          <p:cNvPr id="75810" name="Rectangle 34"/>
          <p:cNvSpPr>
            <a:spLocks noChangeArrowheads="1"/>
          </p:cNvSpPr>
          <p:nvPr/>
        </p:nvSpPr>
        <p:spPr bwMode="auto">
          <a:xfrm>
            <a:off x="4324350" y="2352675"/>
            <a:ext cx="191559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Decode Opcode in IR(12-14),</a:t>
            </a:r>
          </a:p>
        </p:txBody>
      </p:sp>
      <p:sp>
        <p:nvSpPr>
          <p:cNvPr id="75811" name="Rectangle 35"/>
          <p:cNvSpPr>
            <a:spLocks noChangeArrowheads="1"/>
          </p:cNvSpPr>
          <p:nvPr/>
        </p:nvSpPr>
        <p:spPr bwMode="auto">
          <a:xfrm>
            <a:off x="4276726" y="2355850"/>
            <a:ext cx="2557463" cy="3825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812" name="Arc 36"/>
          <p:cNvSpPr>
            <a:spLocks/>
          </p:cNvSpPr>
          <p:nvPr/>
        </p:nvSpPr>
        <p:spPr bwMode="auto">
          <a:xfrm>
            <a:off x="5478463" y="2244725"/>
            <a:ext cx="93662" cy="96838"/>
          </a:xfrm>
          <a:custGeom>
            <a:avLst/>
            <a:gdLst>
              <a:gd name="T0" fmla="*/ 0 w 17255"/>
              <a:gd name="T1" fmla="*/ 8294 h 21600"/>
              <a:gd name="T2" fmla="*/ 93662 w 17255"/>
              <a:gd name="T3" fmla="*/ 7828 h 21600"/>
              <a:gd name="T4" fmla="*/ 47474 w 17255"/>
              <a:gd name="T5" fmla="*/ 96838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>
            <a:off x="5524500" y="2133600"/>
            <a:ext cx="0" cy="1206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Rectangle 38"/>
          <p:cNvSpPr>
            <a:spLocks noChangeArrowheads="1"/>
          </p:cNvSpPr>
          <p:nvPr/>
        </p:nvSpPr>
        <p:spPr bwMode="auto">
          <a:xfrm>
            <a:off x="6759576" y="2171700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T2</a:t>
            </a:r>
          </a:p>
        </p:txBody>
      </p:sp>
      <p:sp>
        <p:nvSpPr>
          <p:cNvPr id="75815" name="Arc 39"/>
          <p:cNvSpPr>
            <a:spLocks/>
          </p:cNvSpPr>
          <p:nvPr/>
        </p:nvSpPr>
        <p:spPr bwMode="auto">
          <a:xfrm>
            <a:off x="5491163" y="2932114"/>
            <a:ext cx="93662" cy="96837"/>
          </a:xfrm>
          <a:custGeom>
            <a:avLst/>
            <a:gdLst>
              <a:gd name="T0" fmla="*/ 0 w 17255"/>
              <a:gd name="T1" fmla="*/ 8294 h 21600"/>
              <a:gd name="T2" fmla="*/ 93662 w 17255"/>
              <a:gd name="T3" fmla="*/ 7828 h 21600"/>
              <a:gd name="T4" fmla="*/ 47474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5537200" y="2749551"/>
            <a:ext cx="0" cy="212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817" name="Group 127"/>
          <p:cNvGrpSpPr>
            <a:grpSpLocks/>
          </p:cNvGrpSpPr>
          <p:nvPr/>
        </p:nvGrpSpPr>
        <p:grpSpPr bwMode="auto">
          <a:xfrm>
            <a:off x="5254625" y="3006725"/>
            <a:ext cx="515938" cy="420688"/>
            <a:chOff x="1696" y="3024"/>
            <a:chExt cx="376" cy="368"/>
          </a:xfrm>
        </p:grpSpPr>
        <p:sp>
          <p:nvSpPr>
            <p:cNvPr id="75898" name="Line 41"/>
            <p:cNvSpPr>
              <a:spLocks noChangeShapeType="1"/>
            </p:cNvSpPr>
            <p:nvPr/>
          </p:nvSpPr>
          <p:spPr bwMode="auto">
            <a:xfrm flipH="1">
              <a:off x="1696" y="3024"/>
              <a:ext cx="208" cy="1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99" name="Line 42"/>
            <p:cNvSpPr>
              <a:spLocks noChangeShapeType="1"/>
            </p:cNvSpPr>
            <p:nvPr/>
          </p:nvSpPr>
          <p:spPr bwMode="auto">
            <a:xfrm>
              <a:off x="1896" y="3024"/>
              <a:ext cx="176" cy="1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900" name="Line 43"/>
            <p:cNvSpPr>
              <a:spLocks noChangeShapeType="1"/>
            </p:cNvSpPr>
            <p:nvPr/>
          </p:nvSpPr>
          <p:spPr bwMode="auto">
            <a:xfrm flipH="1" flipV="1">
              <a:off x="1696" y="3184"/>
              <a:ext cx="208" cy="2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901" name="Line 44"/>
            <p:cNvSpPr>
              <a:spLocks noChangeShapeType="1"/>
            </p:cNvSpPr>
            <p:nvPr/>
          </p:nvSpPr>
          <p:spPr bwMode="auto">
            <a:xfrm flipV="1">
              <a:off x="1896" y="3184"/>
              <a:ext cx="176" cy="2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818" name="Rectangle 45"/>
          <p:cNvSpPr>
            <a:spLocks noChangeArrowheads="1"/>
          </p:cNvSpPr>
          <p:nvPr/>
        </p:nvSpPr>
        <p:spPr bwMode="auto">
          <a:xfrm>
            <a:off x="5321300" y="3100388"/>
            <a:ext cx="34625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D7</a:t>
            </a:r>
          </a:p>
        </p:txBody>
      </p:sp>
      <p:sp>
        <p:nvSpPr>
          <p:cNvPr id="75819" name="Line 46"/>
          <p:cNvSpPr>
            <a:spLocks noChangeShapeType="1"/>
          </p:cNvSpPr>
          <p:nvPr/>
        </p:nvSpPr>
        <p:spPr bwMode="auto">
          <a:xfrm flipV="1">
            <a:off x="5776913" y="3205163"/>
            <a:ext cx="1746250" cy="4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Line 47"/>
          <p:cNvSpPr>
            <a:spLocks noChangeShapeType="1"/>
          </p:cNvSpPr>
          <p:nvPr/>
        </p:nvSpPr>
        <p:spPr bwMode="auto">
          <a:xfrm>
            <a:off x="4559301" y="3209926"/>
            <a:ext cx="701675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1" name="Rectangle 48"/>
          <p:cNvSpPr>
            <a:spLocks noChangeArrowheads="1"/>
          </p:cNvSpPr>
          <p:nvPr/>
        </p:nvSpPr>
        <p:spPr bwMode="auto">
          <a:xfrm>
            <a:off x="5786438" y="2979738"/>
            <a:ext cx="159338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= 0 (Memory-reference)</a:t>
            </a:r>
          </a:p>
        </p:txBody>
      </p:sp>
      <p:sp>
        <p:nvSpPr>
          <p:cNvPr id="75822" name="Rectangle 49"/>
          <p:cNvSpPr>
            <a:spLocks noChangeArrowheads="1"/>
          </p:cNvSpPr>
          <p:nvPr/>
        </p:nvSpPr>
        <p:spPr bwMode="auto">
          <a:xfrm>
            <a:off x="3622675" y="2979738"/>
            <a:ext cx="136576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(Register or I/O) = 1</a:t>
            </a:r>
          </a:p>
        </p:txBody>
      </p:sp>
      <p:sp>
        <p:nvSpPr>
          <p:cNvPr id="75823" name="Line 50"/>
          <p:cNvSpPr>
            <a:spLocks noChangeShapeType="1"/>
          </p:cNvSpPr>
          <p:nvPr/>
        </p:nvSpPr>
        <p:spPr bwMode="auto">
          <a:xfrm flipH="1">
            <a:off x="7253289" y="3446464"/>
            <a:ext cx="306387" cy="2238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4" name="Line 51"/>
          <p:cNvSpPr>
            <a:spLocks noChangeShapeType="1"/>
          </p:cNvSpPr>
          <p:nvPr/>
        </p:nvSpPr>
        <p:spPr bwMode="auto">
          <a:xfrm>
            <a:off x="7548564" y="3446464"/>
            <a:ext cx="269875" cy="2238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52"/>
          <p:cNvSpPr>
            <a:spLocks noChangeShapeType="1"/>
          </p:cNvSpPr>
          <p:nvPr/>
        </p:nvSpPr>
        <p:spPr bwMode="auto">
          <a:xfrm flipH="1" flipV="1">
            <a:off x="7253289" y="3659188"/>
            <a:ext cx="306387" cy="254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Line 53"/>
          <p:cNvSpPr>
            <a:spLocks noChangeShapeType="1"/>
          </p:cNvSpPr>
          <p:nvPr/>
        </p:nvSpPr>
        <p:spPr bwMode="auto">
          <a:xfrm flipV="1">
            <a:off x="7548564" y="3659188"/>
            <a:ext cx="269875" cy="254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7" name="Rectangle 54"/>
          <p:cNvSpPr>
            <a:spLocks noChangeArrowheads="1"/>
          </p:cNvSpPr>
          <p:nvPr/>
        </p:nvSpPr>
        <p:spPr bwMode="auto">
          <a:xfrm>
            <a:off x="7404101" y="3571875"/>
            <a:ext cx="21800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</a:t>
            </a:r>
          </a:p>
        </p:txBody>
      </p:sp>
      <p:sp>
        <p:nvSpPr>
          <p:cNvPr id="75828" name="Line 55"/>
          <p:cNvSpPr>
            <a:spLocks noChangeShapeType="1"/>
          </p:cNvSpPr>
          <p:nvPr/>
        </p:nvSpPr>
        <p:spPr bwMode="auto">
          <a:xfrm flipH="1">
            <a:off x="4251326" y="3446464"/>
            <a:ext cx="320675" cy="2238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Line 56"/>
          <p:cNvSpPr>
            <a:spLocks noChangeShapeType="1"/>
          </p:cNvSpPr>
          <p:nvPr/>
        </p:nvSpPr>
        <p:spPr bwMode="auto">
          <a:xfrm>
            <a:off x="4559301" y="3446464"/>
            <a:ext cx="258763" cy="2238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Line 57"/>
          <p:cNvSpPr>
            <a:spLocks noChangeShapeType="1"/>
          </p:cNvSpPr>
          <p:nvPr/>
        </p:nvSpPr>
        <p:spPr bwMode="auto">
          <a:xfrm flipH="1" flipV="1">
            <a:off x="4251326" y="3659188"/>
            <a:ext cx="320675" cy="254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1" name="Line 58"/>
          <p:cNvSpPr>
            <a:spLocks noChangeShapeType="1"/>
          </p:cNvSpPr>
          <p:nvPr/>
        </p:nvSpPr>
        <p:spPr bwMode="auto">
          <a:xfrm flipV="1">
            <a:off x="4559301" y="3659188"/>
            <a:ext cx="258763" cy="254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Rectangle 59"/>
          <p:cNvSpPr>
            <a:spLocks noChangeArrowheads="1"/>
          </p:cNvSpPr>
          <p:nvPr/>
        </p:nvSpPr>
        <p:spPr bwMode="auto">
          <a:xfrm>
            <a:off x="4429126" y="3575050"/>
            <a:ext cx="21800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</a:t>
            </a:r>
          </a:p>
        </p:txBody>
      </p:sp>
      <p:sp>
        <p:nvSpPr>
          <p:cNvPr id="75833" name="Rectangle 60"/>
          <p:cNvSpPr>
            <a:spLocks noChangeArrowheads="1"/>
          </p:cNvSpPr>
          <p:nvPr/>
        </p:nvSpPr>
        <p:spPr bwMode="auto">
          <a:xfrm>
            <a:off x="5086350" y="4071939"/>
            <a:ext cx="67166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Execute</a:t>
            </a:r>
          </a:p>
          <a:p>
            <a:pPr eaLnBrk="1"/>
            <a:endParaRPr lang="en-US" altLang="ko-KR"/>
          </a:p>
        </p:txBody>
      </p:sp>
      <p:sp>
        <p:nvSpPr>
          <p:cNvPr id="75834" name="Rectangle 61"/>
          <p:cNvSpPr>
            <a:spLocks noChangeArrowheads="1"/>
          </p:cNvSpPr>
          <p:nvPr/>
        </p:nvSpPr>
        <p:spPr bwMode="auto">
          <a:xfrm>
            <a:off x="4692651" y="4211639"/>
            <a:ext cx="1267977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register-reference</a:t>
            </a:r>
          </a:p>
          <a:p>
            <a:pPr eaLnBrk="1"/>
            <a:endParaRPr lang="en-US" altLang="ko-KR"/>
          </a:p>
        </p:txBody>
      </p:sp>
      <p:sp>
        <p:nvSpPr>
          <p:cNvPr id="75835" name="Rectangle 62"/>
          <p:cNvSpPr>
            <a:spLocks noChangeArrowheads="1"/>
          </p:cNvSpPr>
          <p:nvPr/>
        </p:nvSpPr>
        <p:spPr bwMode="auto">
          <a:xfrm>
            <a:off x="4987925" y="4354514"/>
            <a:ext cx="84478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instruction</a:t>
            </a:r>
          </a:p>
          <a:p>
            <a:pPr eaLnBrk="1"/>
            <a:endParaRPr lang="en-US" altLang="ko-KR"/>
          </a:p>
        </p:txBody>
      </p:sp>
      <p:sp>
        <p:nvSpPr>
          <p:cNvPr id="75836" name="Rectangle 63"/>
          <p:cNvSpPr>
            <a:spLocks noChangeArrowheads="1"/>
          </p:cNvSpPr>
          <p:nvPr/>
        </p:nvSpPr>
        <p:spPr bwMode="auto">
          <a:xfrm>
            <a:off x="5073651" y="4525963"/>
            <a:ext cx="36067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</a:t>
            </a:r>
          </a:p>
        </p:txBody>
      </p:sp>
      <p:sp>
        <p:nvSpPr>
          <p:cNvPr id="75837" name="Rectangle 64"/>
          <p:cNvSpPr>
            <a:spLocks noChangeArrowheads="1"/>
          </p:cNvSpPr>
          <p:nvPr/>
        </p:nvSpPr>
        <p:spPr bwMode="auto">
          <a:xfrm>
            <a:off x="5365751" y="4525963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838" name="Rectangle 65"/>
          <p:cNvSpPr>
            <a:spLocks noChangeArrowheads="1"/>
          </p:cNvSpPr>
          <p:nvPr/>
        </p:nvSpPr>
        <p:spPr bwMode="auto">
          <a:xfrm>
            <a:off x="5640389" y="452596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75839" name="Rectangle 66"/>
          <p:cNvSpPr>
            <a:spLocks noChangeArrowheads="1"/>
          </p:cNvSpPr>
          <p:nvPr/>
        </p:nvSpPr>
        <p:spPr bwMode="auto">
          <a:xfrm>
            <a:off x="3562350" y="4071939"/>
            <a:ext cx="67166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Execute</a:t>
            </a:r>
          </a:p>
          <a:p>
            <a:pPr eaLnBrk="1"/>
            <a:endParaRPr lang="en-US" altLang="ko-KR"/>
          </a:p>
        </p:txBody>
      </p:sp>
      <p:sp>
        <p:nvSpPr>
          <p:cNvPr id="75840" name="Rectangle 67"/>
          <p:cNvSpPr>
            <a:spLocks noChangeArrowheads="1"/>
          </p:cNvSpPr>
          <p:nvPr/>
        </p:nvSpPr>
        <p:spPr bwMode="auto">
          <a:xfrm>
            <a:off x="3402013" y="4211639"/>
            <a:ext cx="94096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input-output</a:t>
            </a:r>
          </a:p>
          <a:p>
            <a:pPr eaLnBrk="1"/>
            <a:endParaRPr lang="en-US" altLang="ko-KR"/>
          </a:p>
        </p:txBody>
      </p:sp>
      <p:sp>
        <p:nvSpPr>
          <p:cNvPr id="75841" name="Rectangle 68"/>
          <p:cNvSpPr>
            <a:spLocks noChangeArrowheads="1"/>
          </p:cNvSpPr>
          <p:nvPr/>
        </p:nvSpPr>
        <p:spPr bwMode="auto">
          <a:xfrm>
            <a:off x="3463925" y="4354514"/>
            <a:ext cx="84478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instruction</a:t>
            </a:r>
          </a:p>
          <a:p>
            <a:pPr eaLnBrk="1"/>
            <a:endParaRPr lang="en-US" altLang="ko-KR"/>
          </a:p>
        </p:txBody>
      </p:sp>
      <p:sp>
        <p:nvSpPr>
          <p:cNvPr id="75842" name="Rectangle 69"/>
          <p:cNvSpPr>
            <a:spLocks noChangeArrowheads="1"/>
          </p:cNvSpPr>
          <p:nvPr/>
        </p:nvSpPr>
        <p:spPr bwMode="auto">
          <a:xfrm>
            <a:off x="3548064" y="4525963"/>
            <a:ext cx="36067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</a:t>
            </a:r>
          </a:p>
        </p:txBody>
      </p:sp>
      <p:sp>
        <p:nvSpPr>
          <p:cNvPr id="75843" name="Rectangle 70"/>
          <p:cNvSpPr>
            <a:spLocks noChangeArrowheads="1"/>
          </p:cNvSpPr>
          <p:nvPr/>
        </p:nvSpPr>
        <p:spPr bwMode="auto">
          <a:xfrm>
            <a:off x="3827464" y="4525963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844" name="Rectangle 71"/>
          <p:cNvSpPr>
            <a:spLocks noChangeArrowheads="1"/>
          </p:cNvSpPr>
          <p:nvPr/>
        </p:nvSpPr>
        <p:spPr bwMode="auto">
          <a:xfrm>
            <a:off x="4102101" y="452596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75845" name="Rectangle 72"/>
          <p:cNvSpPr>
            <a:spLocks noChangeArrowheads="1"/>
          </p:cNvSpPr>
          <p:nvPr/>
        </p:nvSpPr>
        <p:spPr bwMode="auto">
          <a:xfrm>
            <a:off x="6858000" y="4071938"/>
            <a:ext cx="56265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M[AR]</a:t>
            </a:r>
          </a:p>
        </p:txBody>
      </p:sp>
      <p:sp>
        <p:nvSpPr>
          <p:cNvPr id="75846" name="Rectangle 73"/>
          <p:cNvSpPr>
            <a:spLocks noChangeArrowheads="1"/>
          </p:cNvSpPr>
          <p:nvPr/>
        </p:nvSpPr>
        <p:spPr bwMode="auto">
          <a:xfrm>
            <a:off x="6665914" y="4071938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847" name="Rectangle 74"/>
          <p:cNvSpPr>
            <a:spLocks noChangeArrowheads="1"/>
          </p:cNvSpPr>
          <p:nvPr/>
        </p:nvSpPr>
        <p:spPr bwMode="auto">
          <a:xfrm>
            <a:off x="6402388" y="4071938"/>
            <a:ext cx="36869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AR</a:t>
            </a:r>
          </a:p>
        </p:txBody>
      </p:sp>
      <p:sp>
        <p:nvSpPr>
          <p:cNvPr id="75848" name="Rectangle 75"/>
          <p:cNvSpPr>
            <a:spLocks noChangeArrowheads="1"/>
          </p:cNvSpPr>
          <p:nvPr/>
        </p:nvSpPr>
        <p:spPr bwMode="auto">
          <a:xfrm>
            <a:off x="7723188" y="4062413"/>
            <a:ext cx="66845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Nothing</a:t>
            </a:r>
          </a:p>
        </p:txBody>
      </p:sp>
      <p:sp>
        <p:nvSpPr>
          <p:cNvPr id="75849" name="Arc 76"/>
          <p:cNvSpPr>
            <a:spLocks/>
          </p:cNvSpPr>
          <p:nvPr/>
        </p:nvSpPr>
        <p:spPr bwMode="auto">
          <a:xfrm>
            <a:off x="4506913" y="3381375"/>
            <a:ext cx="93662" cy="96838"/>
          </a:xfrm>
          <a:custGeom>
            <a:avLst/>
            <a:gdLst>
              <a:gd name="T0" fmla="*/ 0 w 17255"/>
              <a:gd name="T1" fmla="*/ 8294 h 21600"/>
              <a:gd name="T2" fmla="*/ 93662 w 17255"/>
              <a:gd name="T3" fmla="*/ 7828 h 21600"/>
              <a:gd name="T4" fmla="*/ 47474 w 17255"/>
              <a:gd name="T5" fmla="*/ 96838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50" name="Line 77"/>
          <p:cNvSpPr>
            <a:spLocks noChangeShapeType="1"/>
          </p:cNvSpPr>
          <p:nvPr/>
        </p:nvSpPr>
        <p:spPr bwMode="auto">
          <a:xfrm flipV="1">
            <a:off x="4559300" y="3224213"/>
            <a:ext cx="0" cy="171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51" name="Arc 78"/>
          <p:cNvSpPr>
            <a:spLocks/>
          </p:cNvSpPr>
          <p:nvPr/>
        </p:nvSpPr>
        <p:spPr bwMode="auto">
          <a:xfrm>
            <a:off x="7496176" y="3357563"/>
            <a:ext cx="93663" cy="95250"/>
          </a:xfrm>
          <a:custGeom>
            <a:avLst/>
            <a:gdLst>
              <a:gd name="T0" fmla="*/ 0 w 17255"/>
              <a:gd name="T1" fmla="*/ 8158 h 21600"/>
              <a:gd name="T2" fmla="*/ 93663 w 17255"/>
              <a:gd name="T3" fmla="*/ 7699 h 21600"/>
              <a:gd name="T4" fmla="*/ 47475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52" name="Line 79"/>
          <p:cNvSpPr>
            <a:spLocks noChangeShapeType="1"/>
          </p:cNvSpPr>
          <p:nvPr/>
        </p:nvSpPr>
        <p:spPr bwMode="auto">
          <a:xfrm flipV="1">
            <a:off x="7535863" y="3198813"/>
            <a:ext cx="0" cy="171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53" name="Rectangle 80"/>
          <p:cNvSpPr>
            <a:spLocks noChangeArrowheads="1"/>
          </p:cNvSpPr>
          <p:nvPr/>
        </p:nvSpPr>
        <p:spPr bwMode="auto">
          <a:xfrm>
            <a:off x="3440113" y="4073526"/>
            <a:ext cx="1020762" cy="6826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854" name="Rectangle 81"/>
          <p:cNvSpPr>
            <a:spLocks noChangeArrowheads="1"/>
          </p:cNvSpPr>
          <p:nvPr/>
        </p:nvSpPr>
        <p:spPr bwMode="auto">
          <a:xfrm>
            <a:off x="4694239" y="4073525"/>
            <a:ext cx="1512887" cy="6731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855" name="Rectangle 82"/>
          <p:cNvSpPr>
            <a:spLocks noChangeArrowheads="1"/>
          </p:cNvSpPr>
          <p:nvPr/>
        </p:nvSpPr>
        <p:spPr bwMode="auto">
          <a:xfrm>
            <a:off x="6440488" y="4073525"/>
            <a:ext cx="1020762" cy="2111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856" name="Rectangle 83"/>
          <p:cNvSpPr>
            <a:spLocks noChangeArrowheads="1"/>
          </p:cNvSpPr>
          <p:nvPr/>
        </p:nvSpPr>
        <p:spPr bwMode="auto">
          <a:xfrm>
            <a:off x="7696201" y="4073525"/>
            <a:ext cx="811213" cy="2111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857" name="Arc 84"/>
          <p:cNvSpPr>
            <a:spLocks/>
          </p:cNvSpPr>
          <p:nvPr/>
        </p:nvSpPr>
        <p:spPr bwMode="auto">
          <a:xfrm>
            <a:off x="3879851" y="3963989"/>
            <a:ext cx="93663" cy="96837"/>
          </a:xfrm>
          <a:custGeom>
            <a:avLst/>
            <a:gdLst>
              <a:gd name="T0" fmla="*/ 0 w 17255"/>
              <a:gd name="T1" fmla="*/ 8294 h 21600"/>
              <a:gd name="T2" fmla="*/ 93663 w 17255"/>
              <a:gd name="T3" fmla="*/ 7828 h 21600"/>
              <a:gd name="T4" fmla="*/ 47475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58" name="Line 85"/>
          <p:cNvSpPr>
            <a:spLocks noChangeShapeType="1"/>
          </p:cNvSpPr>
          <p:nvPr/>
        </p:nvSpPr>
        <p:spPr bwMode="auto">
          <a:xfrm flipV="1">
            <a:off x="3925888" y="3668713"/>
            <a:ext cx="0" cy="3238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59" name="Arc 86"/>
          <p:cNvSpPr>
            <a:spLocks/>
          </p:cNvSpPr>
          <p:nvPr/>
        </p:nvSpPr>
        <p:spPr bwMode="auto">
          <a:xfrm>
            <a:off x="5478463" y="3963989"/>
            <a:ext cx="93662" cy="96837"/>
          </a:xfrm>
          <a:custGeom>
            <a:avLst/>
            <a:gdLst>
              <a:gd name="T0" fmla="*/ 0 w 17255"/>
              <a:gd name="T1" fmla="*/ 8294 h 21600"/>
              <a:gd name="T2" fmla="*/ 93662 w 17255"/>
              <a:gd name="T3" fmla="*/ 7828 h 21600"/>
              <a:gd name="T4" fmla="*/ 47474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0" name="Line 87"/>
          <p:cNvSpPr>
            <a:spLocks noChangeShapeType="1"/>
          </p:cNvSpPr>
          <p:nvPr/>
        </p:nvSpPr>
        <p:spPr bwMode="auto">
          <a:xfrm flipV="1">
            <a:off x="5524500" y="3678239"/>
            <a:ext cx="0" cy="314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1" name="Arc 88"/>
          <p:cNvSpPr>
            <a:spLocks/>
          </p:cNvSpPr>
          <p:nvPr/>
        </p:nvSpPr>
        <p:spPr bwMode="auto">
          <a:xfrm>
            <a:off x="6869114" y="3963989"/>
            <a:ext cx="92075" cy="96837"/>
          </a:xfrm>
          <a:custGeom>
            <a:avLst/>
            <a:gdLst>
              <a:gd name="T0" fmla="*/ 0 w 17255"/>
              <a:gd name="T1" fmla="*/ 8294 h 21600"/>
              <a:gd name="T2" fmla="*/ 92075 w 17255"/>
              <a:gd name="T3" fmla="*/ 7828 h 21600"/>
              <a:gd name="T4" fmla="*/ 46670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2" name="Line 89"/>
          <p:cNvSpPr>
            <a:spLocks noChangeShapeType="1"/>
          </p:cNvSpPr>
          <p:nvPr/>
        </p:nvSpPr>
        <p:spPr bwMode="auto">
          <a:xfrm flipV="1">
            <a:off x="6913563" y="3678239"/>
            <a:ext cx="0" cy="314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3" name="Arc 90"/>
          <p:cNvSpPr>
            <a:spLocks/>
          </p:cNvSpPr>
          <p:nvPr/>
        </p:nvSpPr>
        <p:spPr bwMode="auto">
          <a:xfrm>
            <a:off x="8135939" y="3963989"/>
            <a:ext cx="92075" cy="96837"/>
          </a:xfrm>
          <a:custGeom>
            <a:avLst/>
            <a:gdLst>
              <a:gd name="T0" fmla="*/ 0 w 17255"/>
              <a:gd name="T1" fmla="*/ 8294 h 21600"/>
              <a:gd name="T2" fmla="*/ 92075 w 17255"/>
              <a:gd name="T3" fmla="*/ 7828 h 21600"/>
              <a:gd name="T4" fmla="*/ 46670 w 17255"/>
              <a:gd name="T5" fmla="*/ 96837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4" name="Line 91"/>
          <p:cNvSpPr>
            <a:spLocks noChangeShapeType="1"/>
          </p:cNvSpPr>
          <p:nvPr/>
        </p:nvSpPr>
        <p:spPr bwMode="auto">
          <a:xfrm flipV="1">
            <a:off x="8180388" y="3659189"/>
            <a:ext cx="0" cy="3333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5" name="Line 92"/>
          <p:cNvSpPr>
            <a:spLocks noChangeShapeType="1"/>
          </p:cNvSpPr>
          <p:nvPr/>
        </p:nvSpPr>
        <p:spPr bwMode="auto">
          <a:xfrm>
            <a:off x="3932239" y="3673475"/>
            <a:ext cx="3381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6" name="Line 93"/>
          <p:cNvSpPr>
            <a:spLocks noChangeShapeType="1"/>
          </p:cNvSpPr>
          <p:nvPr/>
        </p:nvSpPr>
        <p:spPr bwMode="auto">
          <a:xfrm>
            <a:off x="4811714" y="3673475"/>
            <a:ext cx="7143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7" name="Line 94"/>
          <p:cNvSpPr>
            <a:spLocks noChangeShapeType="1"/>
          </p:cNvSpPr>
          <p:nvPr/>
        </p:nvSpPr>
        <p:spPr bwMode="auto">
          <a:xfrm>
            <a:off x="6921500" y="3673475"/>
            <a:ext cx="3317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8" name="Line 95"/>
          <p:cNvSpPr>
            <a:spLocks noChangeShapeType="1"/>
          </p:cNvSpPr>
          <p:nvPr/>
        </p:nvSpPr>
        <p:spPr bwMode="auto">
          <a:xfrm>
            <a:off x="7812088" y="3663950"/>
            <a:ext cx="3873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9" name="Rectangle 96"/>
          <p:cNvSpPr>
            <a:spLocks noChangeArrowheads="1"/>
          </p:cNvSpPr>
          <p:nvPr/>
        </p:nvSpPr>
        <p:spPr bwMode="auto">
          <a:xfrm>
            <a:off x="4813300" y="3446463"/>
            <a:ext cx="95378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= 0 (register)</a:t>
            </a:r>
          </a:p>
        </p:txBody>
      </p:sp>
      <p:sp>
        <p:nvSpPr>
          <p:cNvPr id="75870" name="Rectangle 97"/>
          <p:cNvSpPr>
            <a:spLocks noChangeArrowheads="1"/>
          </p:cNvSpPr>
          <p:nvPr/>
        </p:nvSpPr>
        <p:spPr bwMode="auto">
          <a:xfrm>
            <a:off x="3557588" y="3436938"/>
            <a:ext cx="65563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(I/O) = 1</a:t>
            </a:r>
          </a:p>
        </p:txBody>
      </p:sp>
      <p:sp>
        <p:nvSpPr>
          <p:cNvPr id="75871" name="Rectangle 99"/>
          <p:cNvSpPr>
            <a:spLocks noChangeArrowheads="1"/>
          </p:cNvSpPr>
          <p:nvPr/>
        </p:nvSpPr>
        <p:spPr bwMode="auto">
          <a:xfrm>
            <a:off x="6205538" y="3446463"/>
            <a:ext cx="94737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(indirect) = 1</a:t>
            </a:r>
          </a:p>
        </p:txBody>
      </p:sp>
      <p:sp>
        <p:nvSpPr>
          <p:cNvPr id="75872" name="Rectangle 100"/>
          <p:cNvSpPr>
            <a:spLocks noChangeArrowheads="1"/>
          </p:cNvSpPr>
          <p:nvPr/>
        </p:nvSpPr>
        <p:spPr bwMode="auto">
          <a:xfrm>
            <a:off x="4176714" y="3881438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T3</a:t>
            </a:r>
          </a:p>
        </p:txBody>
      </p:sp>
      <p:sp>
        <p:nvSpPr>
          <p:cNvPr id="75873" name="Rectangle 101"/>
          <p:cNvSpPr>
            <a:spLocks noChangeArrowheads="1"/>
          </p:cNvSpPr>
          <p:nvPr/>
        </p:nvSpPr>
        <p:spPr bwMode="auto">
          <a:xfrm>
            <a:off x="5922964" y="3881438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T3</a:t>
            </a:r>
          </a:p>
        </p:txBody>
      </p:sp>
      <p:sp>
        <p:nvSpPr>
          <p:cNvPr id="75874" name="Rectangle 102"/>
          <p:cNvSpPr>
            <a:spLocks noChangeArrowheads="1"/>
          </p:cNvSpPr>
          <p:nvPr/>
        </p:nvSpPr>
        <p:spPr bwMode="auto">
          <a:xfrm>
            <a:off x="7177089" y="3881438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T3</a:t>
            </a:r>
          </a:p>
        </p:txBody>
      </p:sp>
      <p:sp>
        <p:nvSpPr>
          <p:cNvPr id="75875" name="Rectangle 103"/>
          <p:cNvSpPr>
            <a:spLocks noChangeArrowheads="1"/>
          </p:cNvSpPr>
          <p:nvPr/>
        </p:nvSpPr>
        <p:spPr bwMode="auto">
          <a:xfrm>
            <a:off x="8296276" y="3881438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T3</a:t>
            </a:r>
          </a:p>
        </p:txBody>
      </p:sp>
      <p:sp>
        <p:nvSpPr>
          <p:cNvPr id="75876" name="Rectangle 104"/>
          <p:cNvSpPr>
            <a:spLocks noChangeArrowheads="1"/>
          </p:cNvSpPr>
          <p:nvPr/>
        </p:nvSpPr>
        <p:spPr bwMode="auto">
          <a:xfrm>
            <a:off x="7177088" y="4525964"/>
            <a:ext cx="67166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Execute</a:t>
            </a:r>
          </a:p>
          <a:p>
            <a:pPr eaLnBrk="1"/>
            <a:endParaRPr lang="en-US" altLang="ko-KR"/>
          </a:p>
        </p:txBody>
      </p:sp>
      <p:sp>
        <p:nvSpPr>
          <p:cNvPr id="75877" name="Rectangle 105"/>
          <p:cNvSpPr>
            <a:spLocks noChangeArrowheads="1"/>
          </p:cNvSpPr>
          <p:nvPr/>
        </p:nvSpPr>
        <p:spPr bwMode="auto">
          <a:xfrm>
            <a:off x="6772276" y="4668839"/>
            <a:ext cx="129683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memory-reference</a:t>
            </a:r>
          </a:p>
          <a:p>
            <a:pPr eaLnBrk="1"/>
            <a:endParaRPr lang="en-US" altLang="ko-KR"/>
          </a:p>
        </p:txBody>
      </p:sp>
      <p:sp>
        <p:nvSpPr>
          <p:cNvPr id="75878" name="Rectangle 106"/>
          <p:cNvSpPr>
            <a:spLocks noChangeArrowheads="1"/>
          </p:cNvSpPr>
          <p:nvPr/>
        </p:nvSpPr>
        <p:spPr bwMode="auto">
          <a:xfrm>
            <a:off x="7078663" y="4808538"/>
            <a:ext cx="84478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instruction</a:t>
            </a:r>
          </a:p>
        </p:txBody>
      </p:sp>
      <p:sp>
        <p:nvSpPr>
          <p:cNvPr id="75879" name="Rectangle 107"/>
          <p:cNvSpPr>
            <a:spLocks noChangeArrowheads="1"/>
          </p:cNvSpPr>
          <p:nvPr/>
        </p:nvSpPr>
        <p:spPr bwMode="auto">
          <a:xfrm>
            <a:off x="7164389" y="4970463"/>
            <a:ext cx="36067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</a:t>
            </a:r>
          </a:p>
        </p:txBody>
      </p:sp>
      <p:sp>
        <p:nvSpPr>
          <p:cNvPr id="75880" name="Rectangle 108"/>
          <p:cNvSpPr>
            <a:spLocks noChangeArrowheads="1"/>
          </p:cNvSpPr>
          <p:nvPr/>
        </p:nvSpPr>
        <p:spPr bwMode="auto">
          <a:xfrm>
            <a:off x="7485064" y="4970463"/>
            <a:ext cx="30938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>
                <a:latin typeface="Symbol" panose="05050102010706020507" pitchFamily="18" charset="2"/>
              </a:rPr>
              <a:t></a:t>
            </a:r>
          </a:p>
        </p:txBody>
      </p:sp>
      <p:sp>
        <p:nvSpPr>
          <p:cNvPr id="75881" name="Rectangle 109"/>
          <p:cNvSpPr>
            <a:spLocks noChangeArrowheads="1"/>
          </p:cNvSpPr>
          <p:nvPr/>
        </p:nvSpPr>
        <p:spPr bwMode="auto">
          <a:xfrm>
            <a:off x="7731126" y="497046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75882" name="Rectangle 110"/>
          <p:cNvSpPr>
            <a:spLocks noChangeArrowheads="1"/>
          </p:cNvSpPr>
          <p:nvPr/>
        </p:nvSpPr>
        <p:spPr bwMode="auto">
          <a:xfrm>
            <a:off x="6711950" y="4538664"/>
            <a:ext cx="1670050" cy="6635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5883" name="Arc 111"/>
          <p:cNvSpPr>
            <a:spLocks/>
          </p:cNvSpPr>
          <p:nvPr/>
        </p:nvSpPr>
        <p:spPr bwMode="auto">
          <a:xfrm>
            <a:off x="6869114" y="4429125"/>
            <a:ext cx="92075" cy="95250"/>
          </a:xfrm>
          <a:custGeom>
            <a:avLst/>
            <a:gdLst>
              <a:gd name="T0" fmla="*/ 0 w 17255"/>
              <a:gd name="T1" fmla="*/ 8158 h 21600"/>
              <a:gd name="T2" fmla="*/ 92075 w 17255"/>
              <a:gd name="T3" fmla="*/ 7699 h 21600"/>
              <a:gd name="T4" fmla="*/ 46670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4" name="Line 112"/>
          <p:cNvSpPr>
            <a:spLocks noChangeShapeType="1"/>
          </p:cNvSpPr>
          <p:nvPr/>
        </p:nvSpPr>
        <p:spPr bwMode="auto">
          <a:xfrm flipV="1">
            <a:off x="6913563" y="4284664"/>
            <a:ext cx="0" cy="173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5" name="Arc 113"/>
          <p:cNvSpPr>
            <a:spLocks/>
          </p:cNvSpPr>
          <p:nvPr/>
        </p:nvSpPr>
        <p:spPr bwMode="auto">
          <a:xfrm>
            <a:off x="8135939" y="4429125"/>
            <a:ext cx="92075" cy="95250"/>
          </a:xfrm>
          <a:custGeom>
            <a:avLst/>
            <a:gdLst>
              <a:gd name="T0" fmla="*/ 0 w 17255"/>
              <a:gd name="T1" fmla="*/ 8158 h 21600"/>
              <a:gd name="T2" fmla="*/ 92075 w 17255"/>
              <a:gd name="T3" fmla="*/ 7699 h 21600"/>
              <a:gd name="T4" fmla="*/ 46670 w 17255"/>
              <a:gd name="T5" fmla="*/ 95250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6" name="Line 114"/>
          <p:cNvSpPr>
            <a:spLocks noChangeShapeType="1"/>
          </p:cNvSpPr>
          <p:nvPr/>
        </p:nvSpPr>
        <p:spPr bwMode="auto">
          <a:xfrm flipV="1">
            <a:off x="8180388" y="4284664"/>
            <a:ext cx="0" cy="173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7" name="Arc 115"/>
          <p:cNvSpPr>
            <a:spLocks/>
          </p:cNvSpPr>
          <p:nvPr/>
        </p:nvSpPr>
        <p:spPr bwMode="auto">
          <a:xfrm>
            <a:off x="7496176" y="5286375"/>
            <a:ext cx="93663" cy="96838"/>
          </a:xfrm>
          <a:custGeom>
            <a:avLst/>
            <a:gdLst>
              <a:gd name="T0" fmla="*/ 0 w 17255"/>
              <a:gd name="T1" fmla="*/ 8294 h 21600"/>
              <a:gd name="T2" fmla="*/ 93663 w 17255"/>
              <a:gd name="T3" fmla="*/ 7828 h 21600"/>
              <a:gd name="T4" fmla="*/ 47475 w 17255"/>
              <a:gd name="T5" fmla="*/ 96838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8" name="Line 116"/>
          <p:cNvSpPr>
            <a:spLocks noChangeShapeType="1"/>
          </p:cNvSpPr>
          <p:nvPr/>
        </p:nvSpPr>
        <p:spPr bwMode="auto">
          <a:xfrm flipV="1">
            <a:off x="7542213" y="5211764"/>
            <a:ext cx="0" cy="104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89" name="Line 117"/>
          <p:cNvSpPr>
            <a:spLocks noChangeShapeType="1"/>
          </p:cNvSpPr>
          <p:nvPr/>
        </p:nvSpPr>
        <p:spPr bwMode="auto">
          <a:xfrm flipH="1">
            <a:off x="3206751" y="5392738"/>
            <a:ext cx="43418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0" name="Arc 118"/>
          <p:cNvSpPr>
            <a:spLocks/>
          </p:cNvSpPr>
          <p:nvPr/>
        </p:nvSpPr>
        <p:spPr bwMode="auto">
          <a:xfrm>
            <a:off x="3879851" y="5286375"/>
            <a:ext cx="93663" cy="96838"/>
          </a:xfrm>
          <a:custGeom>
            <a:avLst/>
            <a:gdLst>
              <a:gd name="T0" fmla="*/ 0 w 17255"/>
              <a:gd name="T1" fmla="*/ 8294 h 21600"/>
              <a:gd name="T2" fmla="*/ 93663 w 17255"/>
              <a:gd name="T3" fmla="*/ 7828 h 21600"/>
              <a:gd name="T4" fmla="*/ 47475 w 17255"/>
              <a:gd name="T5" fmla="*/ 96838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1" name="Line 119"/>
          <p:cNvSpPr>
            <a:spLocks noChangeShapeType="1"/>
          </p:cNvSpPr>
          <p:nvPr/>
        </p:nvSpPr>
        <p:spPr bwMode="auto">
          <a:xfrm flipV="1">
            <a:off x="3925888" y="4765676"/>
            <a:ext cx="0" cy="5508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2" name="Arc 120"/>
          <p:cNvSpPr>
            <a:spLocks/>
          </p:cNvSpPr>
          <p:nvPr/>
        </p:nvSpPr>
        <p:spPr bwMode="auto">
          <a:xfrm>
            <a:off x="5405438" y="5286375"/>
            <a:ext cx="93662" cy="96838"/>
          </a:xfrm>
          <a:custGeom>
            <a:avLst/>
            <a:gdLst>
              <a:gd name="T0" fmla="*/ 0 w 17255"/>
              <a:gd name="T1" fmla="*/ 8294 h 21600"/>
              <a:gd name="T2" fmla="*/ 93662 w 17255"/>
              <a:gd name="T3" fmla="*/ 7828 h 21600"/>
              <a:gd name="T4" fmla="*/ 47474 w 17255"/>
              <a:gd name="T5" fmla="*/ 96838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3" name="Line 121"/>
          <p:cNvSpPr>
            <a:spLocks noChangeShapeType="1"/>
          </p:cNvSpPr>
          <p:nvPr/>
        </p:nvSpPr>
        <p:spPr bwMode="auto">
          <a:xfrm flipV="1">
            <a:off x="5451475" y="4746626"/>
            <a:ext cx="0" cy="5699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4" name="Line 122"/>
          <p:cNvSpPr>
            <a:spLocks noChangeShapeType="1"/>
          </p:cNvSpPr>
          <p:nvPr/>
        </p:nvSpPr>
        <p:spPr bwMode="auto">
          <a:xfrm>
            <a:off x="3224213" y="1273176"/>
            <a:ext cx="0" cy="41052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5" name="Line 123"/>
          <p:cNvSpPr>
            <a:spLocks noChangeShapeType="1"/>
          </p:cNvSpPr>
          <p:nvPr/>
        </p:nvSpPr>
        <p:spPr bwMode="auto">
          <a:xfrm flipH="1">
            <a:off x="3206750" y="1258888"/>
            <a:ext cx="19065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96" name="Rectangle 126"/>
          <p:cNvSpPr>
            <a:spLocks noChangeArrowheads="1"/>
          </p:cNvSpPr>
          <p:nvPr/>
        </p:nvSpPr>
        <p:spPr bwMode="auto">
          <a:xfrm>
            <a:off x="8407401" y="4525963"/>
            <a:ext cx="331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T4</a:t>
            </a:r>
          </a:p>
        </p:txBody>
      </p:sp>
      <p:sp>
        <p:nvSpPr>
          <p:cNvPr id="75897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400009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5714" y="300039"/>
            <a:ext cx="7196137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REGISTER  REFERENCE  INSTRUCTIONS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524126" y="2311400"/>
            <a:ext cx="5030223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r = D</a:t>
            </a:r>
            <a:r>
              <a:rPr lang="en-US" altLang="ko-KR" sz="1800" baseline="-25000"/>
              <a:t>7</a:t>
            </a:r>
            <a:r>
              <a:rPr lang="en-US" altLang="ko-KR" sz="1800"/>
              <a:t> I</a:t>
            </a:r>
            <a:r>
              <a:rPr lang="en-US" altLang="ko-KR" sz="1800">
                <a:sym typeface="Symbol" panose="05050102010706020507" pitchFamily="18" charset="2"/>
              </a:rPr>
              <a:t></a:t>
            </a:r>
            <a:r>
              <a:rPr lang="en-US" altLang="ko-KR" sz="1800"/>
              <a:t>T</a:t>
            </a:r>
            <a:r>
              <a:rPr lang="en-US" altLang="ko-KR" sz="1800" baseline="-25000"/>
              <a:t>3</a:t>
            </a:r>
            <a:r>
              <a:rPr lang="en-US" altLang="ko-KR" sz="1800"/>
              <a:t>   =&gt; Register Reference Instruction</a:t>
            </a:r>
          </a:p>
          <a:p>
            <a:r>
              <a:rPr lang="en-US" altLang="ko-KR" sz="1800"/>
              <a:t>B</a:t>
            </a:r>
            <a:r>
              <a:rPr lang="en-US" altLang="ko-KR" sz="1800" baseline="-25000"/>
              <a:t>i</a:t>
            </a:r>
            <a:r>
              <a:rPr lang="en-US" altLang="ko-KR" sz="1800"/>
              <a:t> = IR(i) , i=0,1,2,...,11</a:t>
            </a:r>
          </a:p>
        </p:txBody>
      </p:sp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2968626" y="1290639"/>
            <a:ext cx="5395323" cy="84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-  D</a:t>
            </a:r>
            <a:r>
              <a:rPr lang="en-US" altLang="ko-KR" sz="1800" baseline="-25000"/>
              <a:t>7</a:t>
            </a:r>
            <a:r>
              <a:rPr lang="en-US" altLang="ko-KR" sz="1800"/>
              <a:t> = 1,  I = 0</a:t>
            </a:r>
          </a:p>
          <a:p>
            <a:r>
              <a:rPr lang="en-US" altLang="ko-KR" sz="1800"/>
              <a:t>-  Register Ref. Instr. is specified in b</a:t>
            </a:r>
            <a:r>
              <a:rPr lang="en-US" altLang="ko-KR" sz="1800" baseline="-25000"/>
              <a:t>0</a:t>
            </a:r>
            <a:r>
              <a:rPr lang="en-US" altLang="ko-KR" sz="1800"/>
              <a:t> ~ b</a:t>
            </a:r>
            <a:r>
              <a:rPr lang="en-US" altLang="ko-KR" sz="1800" baseline="-25000"/>
              <a:t>11</a:t>
            </a:r>
            <a:r>
              <a:rPr lang="en-US" altLang="ko-KR" sz="1800"/>
              <a:t> of IR</a:t>
            </a:r>
          </a:p>
          <a:p>
            <a:pPr>
              <a:lnSpc>
                <a:spcPct val="85000"/>
              </a:lnSpc>
            </a:pPr>
            <a:r>
              <a:rPr lang="en-US" altLang="ko-KR" sz="1800"/>
              <a:t>-  Execution starts with timing signal T</a:t>
            </a:r>
            <a:r>
              <a:rPr lang="en-US" altLang="ko-KR" sz="1800" baseline="-25000"/>
              <a:t>3</a:t>
            </a:r>
            <a:endParaRPr lang="en-US" altLang="ko-KR" sz="1800"/>
          </a:p>
        </p:txBody>
      </p:sp>
      <p:sp>
        <p:nvSpPr>
          <p:cNvPr id="76805" name="Rectangle 7"/>
          <p:cNvSpPr>
            <a:spLocks noChangeArrowheads="1"/>
          </p:cNvSpPr>
          <p:nvPr/>
        </p:nvSpPr>
        <p:spPr bwMode="auto">
          <a:xfrm>
            <a:off x="3908426" y="2687638"/>
            <a:ext cx="128305" cy="50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endParaRPr lang="en-US" altLang="ko-KR" sz="1800"/>
          </a:p>
          <a:p>
            <a:pPr eaLnBrk="1">
              <a:lnSpc>
                <a:spcPct val="80000"/>
              </a:lnSpc>
            </a:pPr>
            <a:endParaRPr lang="en-US" altLang="ko-KR" sz="1800"/>
          </a:p>
        </p:txBody>
      </p:sp>
      <p:sp>
        <p:nvSpPr>
          <p:cNvPr id="76806" name="Rectangle 11"/>
          <p:cNvSpPr>
            <a:spLocks noChangeArrowheads="1"/>
          </p:cNvSpPr>
          <p:nvPr/>
        </p:nvSpPr>
        <p:spPr bwMode="auto">
          <a:xfrm>
            <a:off x="9034538" y="0"/>
            <a:ext cx="163346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Cycle</a:t>
            </a:r>
          </a:p>
        </p:txBody>
      </p:sp>
      <p:sp>
        <p:nvSpPr>
          <p:cNvPr id="76807" name="Rectangle 12"/>
          <p:cNvSpPr>
            <a:spLocks noChangeArrowheads="1"/>
          </p:cNvSpPr>
          <p:nvPr/>
        </p:nvSpPr>
        <p:spPr bwMode="auto">
          <a:xfrm>
            <a:off x="2078038" y="914401"/>
            <a:ext cx="58253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Register Reference Instructions are identified when</a:t>
            </a:r>
          </a:p>
        </p:txBody>
      </p:sp>
      <p:sp>
        <p:nvSpPr>
          <p:cNvPr id="76808" name="Text Box 73"/>
          <p:cNvSpPr txBox="1">
            <a:spLocks noChangeArrowheads="1"/>
          </p:cNvSpPr>
          <p:nvPr/>
        </p:nvSpPr>
        <p:spPr bwMode="auto">
          <a:xfrm>
            <a:off x="2613026" y="2936876"/>
            <a:ext cx="654845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	r:		SC </a:t>
            </a:r>
            <a:r>
              <a:rPr lang="en-US" altLang="ko-KR" sz="1800">
                <a:sym typeface="Symbol" panose="05050102010706020507" pitchFamily="18" charset="2"/>
              </a:rPr>
              <a:t> 0</a:t>
            </a:r>
            <a:endParaRPr lang="en-US" altLang="ko-KR" sz="1800"/>
          </a:p>
          <a:p>
            <a:r>
              <a:rPr lang="en-US" altLang="ko-KR" sz="1800"/>
              <a:t>CLA	rB</a:t>
            </a:r>
            <a:r>
              <a:rPr lang="en-US" altLang="ko-KR" sz="1800" baseline="-25000"/>
              <a:t>11</a:t>
            </a:r>
            <a:r>
              <a:rPr lang="en-US" altLang="ko-KR" sz="1800"/>
              <a:t>:		AC </a:t>
            </a:r>
            <a:r>
              <a:rPr lang="en-US" altLang="ko-KR" sz="1800">
                <a:sym typeface="Symbol" panose="05050102010706020507" pitchFamily="18" charset="2"/>
              </a:rPr>
              <a:t> 0</a:t>
            </a:r>
          </a:p>
          <a:p>
            <a:r>
              <a:rPr lang="en-US" altLang="ko-KR" sz="1800"/>
              <a:t>CLE	rB</a:t>
            </a:r>
            <a:r>
              <a:rPr lang="en-US" altLang="ko-KR" sz="1800" baseline="-25000"/>
              <a:t>10</a:t>
            </a:r>
            <a:r>
              <a:rPr lang="en-US" altLang="ko-KR" sz="1800"/>
              <a:t>:		E </a:t>
            </a:r>
            <a:r>
              <a:rPr lang="en-US" altLang="ko-KR" sz="1800">
                <a:sym typeface="Symbol" panose="05050102010706020507" pitchFamily="18" charset="2"/>
              </a:rPr>
              <a:t> 0</a:t>
            </a:r>
            <a:endParaRPr lang="en-US" altLang="ko-KR" sz="1800"/>
          </a:p>
          <a:p>
            <a:r>
              <a:rPr lang="en-US" altLang="ko-KR" sz="1800"/>
              <a:t>CMA	rB</a:t>
            </a:r>
            <a:r>
              <a:rPr lang="en-US" altLang="ko-KR" sz="1800" baseline="-25000"/>
              <a:t>9</a:t>
            </a:r>
            <a:r>
              <a:rPr lang="en-US" altLang="ko-KR" sz="1800"/>
              <a:t>:		AC </a:t>
            </a:r>
            <a:r>
              <a:rPr lang="en-US" altLang="ko-KR" sz="1800">
                <a:sym typeface="Symbol" panose="05050102010706020507" pitchFamily="18" charset="2"/>
              </a:rPr>
              <a:t> AC’</a:t>
            </a:r>
            <a:endParaRPr lang="en-US" altLang="ko-KR" sz="1800"/>
          </a:p>
          <a:p>
            <a:r>
              <a:rPr lang="en-US" altLang="ko-KR" sz="1800"/>
              <a:t>CME	rB</a:t>
            </a:r>
            <a:r>
              <a:rPr lang="en-US" altLang="ko-KR" sz="1800" baseline="-25000"/>
              <a:t>8</a:t>
            </a:r>
            <a:r>
              <a:rPr lang="en-US" altLang="ko-KR" sz="1800"/>
              <a:t>:		E </a:t>
            </a:r>
            <a:r>
              <a:rPr lang="en-US" altLang="ko-KR" sz="1800">
                <a:sym typeface="Symbol" panose="05050102010706020507" pitchFamily="18" charset="2"/>
              </a:rPr>
              <a:t> E’</a:t>
            </a:r>
            <a:endParaRPr lang="en-US" altLang="ko-KR" sz="1800"/>
          </a:p>
          <a:p>
            <a:r>
              <a:rPr lang="en-US" altLang="ko-KR" sz="1800"/>
              <a:t>CIR	rB</a:t>
            </a:r>
            <a:r>
              <a:rPr lang="en-US" altLang="ko-KR" sz="1800" baseline="-25000"/>
              <a:t>7</a:t>
            </a:r>
            <a:r>
              <a:rPr lang="en-US" altLang="ko-KR" sz="1800"/>
              <a:t>:		AC </a:t>
            </a:r>
            <a:r>
              <a:rPr lang="en-US" altLang="ko-KR" sz="1800">
                <a:sym typeface="Symbol" panose="05050102010706020507" pitchFamily="18" charset="2"/>
              </a:rPr>
              <a:t> shr AC, AC(15)  E, E  AC(0)</a:t>
            </a:r>
            <a:endParaRPr lang="en-US" altLang="ko-KR" sz="1800"/>
          </a:p>
          <a:p>
            <a:r>
              <a:rPr lang="en-US" altLang="ko-KR" sz="1800"/>
              <a:t>CIL	rB</a:t>
            </a:r>
            <a:r>
              <a:rPr lang="en-US" altLang="ko-KR" sz="1800" baseline="-25000"/>
              <a:t>6</a:t>
            </a:r>
            <a:r>
              <a:rPr lang="en-US" altLang="ko-KR" sz="1800"/>
              <a:t>:		AC </a:t>
            </a:r>
            <a:r>
              <a:rPr lang="en-US" altLang="ko-KR" sz="1800">
                <a:sym typeface="Symbol" panose="05050102010706020507" pitchFamily="18" charset="2"/>
              </a:rPr>
              <a:t> shl AC, AC(0)  E, E  AC(15)</a:t>
            </a:r>
            <a:endParaRPr lang="en-US" altLang="ko-KR" sz="1800"/>
          </a:p>
          <a:p>
            <a:r>
              <a:rPr lang="en-US" altLang="ko-KR" sz="1800"/>
              <a:t>INC	rB</a:t>
            </a:r>
            <a:r>
              <a:rPr lang="en-US" altLang="ko-KR" sz="1800" baseline="-25000"/>
              <a:t>5</a:t>
            </a:r>
            <a:r>
              <a:rPr lang="en-US" altLang="ko-KR" sz="1800"/>
              <a:t>:		AC </a:t>
            </a:r>
            <a:r>
              <a:rPr lang="en-US" altLang="ko-KR" sz="1800">
                <a:sym typeface="Symbol" panose="05050102010706020507" pitchFamily="18" charset="2"/>
              </a:rPr>
              <a:t> AC + 1</a:t>
            </a:r>
            <a:endParaRPr lang="en-US" altLang="ko-KR" sz="1800"/>
          </a:p>
          <a:p>
            <a:r>
              <a:rPr lang="en-US" altLang="ko-KR" sz="1800"/>
              <a:t>SPA	rB</a:t>
            </a:r>
            <a:r>
              <a:rPr lang="en-US" altLang="ko-KR" sz="1800" baseline="-25000"/>
              <a:t>4</a:t>
            </a:r>
            <a:r>
              <a:rPr lang="en-US" altLang="ko-KR" sz="1800"/>
              <a:t>:		if (AC(15) = 0) then (PC </a:t>
            </a:r>
            <a:r>
              <a:rPr lang="en-US" altLang="ko-KR" sz="1800">
                <a:sym typeface="Symbol" panose="05050102010706020507" pitchFamily="18" charset="2"/>
              </a:rPr>
              <a:t> PC+1)</a:t>
            </a:r>
            <a:endParaRPr lang="en-US" altLang="ko-KR" sz="1800"/>
          </a:p>
          <a:p>
            <a:r>
              <a:rPr lang="en-US" altLang="ko-KR" sz="1800"/>
              <a:t>SNA	rB</a:t>
            </a:r>
            <a:r>
              <a:rPr lang="en-US" altLang="ko-KR" sz="1800" baseline="-25000"/>
              <a:t>3</a:t>
            </a:r>
            <a:r>
              <a:rPr lang="en-US" altLang="ko-KR" sz="1800"/>
              <a:t>:		if (AC(15) = 1) then (PC </a:t>
            </a:r>
            <a:r>
              <a:rPr lang="en-US" altLang="ko-KR" sz="1800">
                <a:sym typeface="Symbol" panose="05050102010706020507" pitchFamily="18" charset="2"/>
              </a:rPr>
              <a:t> PC+1)</a:t>
            </a:r>
            <a:endParaRPr lang="en-US" altLang="ko-KR" sz="1800"/>
          </a:p>
          <a:p>
            <a:r>
              <a:rPr lang="en-US" altLang="ko-KR" sz="1800"/>
              <a:t>SZA	rB</a:t>
            </a:r>
            <a:r>
              <a:rPr lang="en-US" altLang="ko-KR" sz="1800" baseline="-25000"/>
              <a:t>2</a:t>
            </a:r>
            <a:r>
              <a:rPr lang="en-US" altLang="ko-KR" sz="1800"/>
              <a:t>:		if (AC = 0) then (PC </a:t>
            </a:r>
            <a:r>
              <a:rPr lang="en-US" altLang="ko-KR" sz="1800">
                <a:sym typeface="Symbol" panose="05050102010706020507" pitchFamily="18" charset="2"/>
              </a:rPr>
              <a:t> PC+1)</a:t>
            </a:r>
            <a:endParaRPr lang="en-US" altLang="ko-KR" sz="1800"/>
          </a:p>
          <a:p>
            <a:r>
              <a:rPr lang="en-US" altLang="ko-KR" sz="1800"/>
              <a:t>SZE	rB</a:t>
            </a:r>
            <a:r>
              <a:rPr lang="en-US" altLang="ko-KR" sz="1800" baseline="-25000"/>
              <a:t>1</a:t>
            </a:r>
            <a:r>
              <a:rPr lang="en-US" altLang="ko-KR" sz="1800"/>
              <a:t>:		if (E = 0) then (PC </a:t>
            </a:r>
            <a:r>
              <a:rPr lang="en-US" altLang="ko-KR" sz="1800">
                <a:sym typeface="Symbol" panose="05050102010706020507" pitchFamily="18" charset="2"/>
              </a:rPr>
              <a:t> PC+1)</a:t>
            </a:r>
            <a:endParaRPr lang="en-US" altLang="ko-KR" sz="1800"/>
          </a:p>
          <a:p>
            <a:r>
              <a:rPr lang="en-US" altLang="ko-KR" sz="1800"/>
              <a:t>HLT	rB</a:t>
            </a:r>
            <a:r>
              <a:rPr lang="en-US" altLang="ko-KR" sz="1800" baseline="-25000"/>
              <a:t>0</a:t>
            </a:r>
            <a:r>
              <a:rPr lang="en-US" altLang="ko-KR" sz="1800"/>
              <a:t>:		S </a:t>
            </a:r>
            <a:r>
              <a:rPr lang="en-US" altLang="ko-KR" sz="1800">
                <a:sym typeface="Symbol" panose="05050102010706020507" pitchFamily="18" charset="2"/>
              </a:rPr>
              <a:t> 0  (S is a start-stop flip-flop)</a:t>
            </a:r>
          </a:p>
        </p:txBody>
      </p:sp>
      <p:sp>
        <p:nvSpPr>
          <p:cNvPr id="76809" name="Rectangle 74"/>
          <p:cNvSpPr>
            <a:spLocks noChangeArrowheads="1"/>
          </p:cNvSpPr>
          <p:nvPr/>
        </p:nvSpPr>
        <p:spPr bwMode="auto">
          <a:xfrm>
            <a:off x="2552702" y="2981325"/>
            <a:ext cx="6608784" cy="364887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6810" name="Line 75"/>
          <p:cNvSpPr>
            <a:spLocks noChangeShapeType="1"/>
          </p:cNvSpPr>
          <p:nvPr/>
        </p:nvSpPr>
        <p:spPr bwMode="auto">
          <a:xfrm>
            <a:off x="3314700" y="2990851"/>
            <a:ext cx="0" cy="3305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76"/>
          <p:cNvSpPr>
            <a:spLocks noChangeShapeType="1"/>
          </p:cNvSpPr>
          <p:nvPr/>
        </p:nvSpPr>
        <p:spPr bwMode="auto">
          <a:xfrm>
            <a:off x="4181475" y="2990851"/>
            <a:ext cx="0" cy="3305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310311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323851"/>
            <a:ext cx="6980238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MEMORY  REFERENCE  INSTRUCTIONS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262189" y="862013"/>
            <a:ext cx="349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695450" y="4595814"/>
            <a:ext cx="8852808" cy="202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102000"/>
              </a:lnSpc>
            </a:pPr>
            <a:r>
              <a:rPr lang="en-US" altLang="ko-KR" sz="1800"/>
              <a:t>AND to AC</a:t>
            </a:r>
          </a:p>
          <a:p>
            <a:pPr>
              <a:lnSpc>
                <a:spcPct val="102000"/>
              </a:lnSpc>
            </a:pPr>
            <a:r>
              <a:rPr lang="en-US" altLang="ko-KR" sz="1800"/>
              <a:t>	D</a:t>
            </a:r>
            <a:r>
              <a:rPr lang="en-US" altLang="ko-KR" sz="1800" baseline="-25000"/>
              <a:t>0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DR </a:t>
            </a:r>
            <a:r>
              <a:rPr lang="en-US" altLang="ko-KR" sz="1800">
                <a:sym typeface="Symbol" panose="05050102010706020507" pitchFamily="18" charset="2"/>
              </a:rPr>
              <a:t> M[AR]				Read operand</a:t>
            </a:r>
          </a:p>
          <a:p>
            <a:pPr>
              <a:lnSpc>
                <a:spcPct val="102000"/>
              </a:lnSpc>
            </a:pPr>
            <a:r>
              <a:rPr lang="en-US" altLang="ko-KR" sz="1800">
                <a:sym typeface="Symbol" panose="05050102010706020507" pitchFamily="18" charset="2"/>
              </a:rPr>
              <a:t>	D</a:t>
            </a:r>
            <a:r>
              <a:rPr lang="en-US" altLang="ko-KR" sz="1800" baseline="-25000">
                <a:sym typeface="Symbol" panose="05050102010706020507" pitchFamily="18" charset="2"/>
              </a:rPr>
              <a:t>0</a:t>
            </a:r>
            <a:r>
              <a:rPr lang="en-US" altLang="ko-KR" sz="1800">
                <a:sym typeface="Symbol" panose="05050102010706020507" pitchFamily="18" charset="2"/>
              </a:rPr>
              <a:t>T</a:t>
            </a:r>
            <a:r>
              <a:rPr lang="en-US" altLang="ko-KR" sz="1800" baseline="-25000">
                <a:sym typeface="Symbol" panose="05050102010706020507" pitchFamily="18" charset="2"/>
              </a:rPr>
              <a:t>5</a:t>
            </a:r>
            <a:r>
              <a:rPr lang="en-US" altLang="ko-KR" sz="1800">
                <a:sym typeface="Symbol" panose="05050102010706020507" pitchFamily="18" charset="2"/>
              </a:rPr>
              <a:t>:	AC  AC  DR, SC  0		AND with AC</a:t>
            </a:r>
          </a:p>
          <a:p>
            <a:pPr>
              <a:lnSpc>
                <a:spcPct val="102000"/>
              </a:lnSpc>
            </a:pPr>
            <a:r>
              <a:rPr lang="en-US" altLang="ko-KR" sz="1800">
                <a:sym typeface="Symbol" panose="05050102010706020507" pitchFamily="18" charset="2"/>
              </a:rPr>
              <a:t>ADD to AC</a:t>
            </a:r>
          </a:p>
          <a:p>
            <a:pPr>
              <a:lnSpc>
                <a:spcPct val="102000"/>
              </a:lnSpc>
            </a:pPr>
            <a:r>
              <a:rPr lang="en-US" altLang="ko-KR" sz="1800"/>
              <a:t>	D</a:t>
            </a:r>
            <a:r>
              <a:rPr lang="en-US" altLang="ko-KR" sz="1800" baseline="-25000"/>
              <a:t>1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DR </a:t>
            </a:r>
            <a:r>
              <a:rPr lang="en-US" altLang="ko-KR" sz="1800">
                <a:sym typeface="Symbol" panose="05050102010706020507" pitchFamily="18" charset="2"/>
              </a:rPr>
              <a:t> M[AR]				Read operand</a:t>
            </a:r>
          </a:p>
          <a:p>
            <a:pPr>
              <a:lnSpc>
                <a:spcPct val="102000"/>
              </a:lnSpc>
            </a:pPr>
            <a:r>
              <a:rPr lang="en-US" altLang="ko-KR" sz="1800">
                <a:sym typeface="Symbol" panose="05050102010706020507" pitchFamily="18" charset="2"/>
              </a:rPr>
              <a:t>	D</a:t>
            </a:r>
            <a:r>
              <a:rPr lang="en-US" altLang="ko-KR" sz="1800" baseline="-25000">
                <a:sym typeface="Symbol" panose="05050102010706020507" pitchFamily="18" charset="2"/>
              </a:rPr>
              <a:t>1</a:t>
            </a:r>
            <a:r>
              <a:rPr lang="en-US" altLang="ko-KR" sz="1800">
                <a:sym typeface="Symbol" panose="05050102010706020507" pitchFamily="18" charset="2"/>
              </a:rPr>
              <a:t>T</a:t>
            </a:r>
            <a:r>
              <a:rPr lang="en-US" altLang="ko-KR" sz="1800" baseline="-25000">
                <a:sym typeface="Symbol" panose="05050102010706020507" pitchFamily="18" charset="2"/>
              </a:rPr>
              <a:t>5</a:t>
            </a:r>
            <a:r>
              <a:rPr lang="en-US" altLang="ko-KR" sz="1800">
                <a:sym typeface="Symbol" panose="05050102010706020507" pitchFamily="18" charset="2"/>
              </a:rPr>
              <a:t>:	AC  AC + DR, E  C</a:t>
            </a:r>
            <a:r>
              <a:rPr lang="en-US" altLang="ko-KR" sz="1800" baseline="-25000">
                <a:sym typeface="Symbol" panose="05050102010706020507" pitchFamily="18" charset="2"/>
              </a:rPr>
              <a:t>out</a:t>
            </a:r>
            <a:r>
              <a:rPr lang="en-US" altLang="ko-KR" sz="1800">
                <a:sym typeface="Symbol" panose="05050102010706020507" pitchFamily="18" charset="2"/>
              </a:rPr>
              <a:t>, SC  0	Add to AC and store carry in E</a:t>
            </a:r>
          </a:p>
          <a:p>
            <a:pPr>
              <a:lnSpc>
                <a:spcPct val="102000"/>
              </a:lnSpc>
            </a:pPr>
            <a:endParaRPr lang="en-US" altLang="ko-KR" sz="1800">
              <a:sym typeface="Symbol" panose="05050102010706020507" pitchFamily="18" charset="2"/>
            </a:endParaRPr>
          </a:p>
        </p:txBody>
      </p:sp>
      <p:sp>
        <p:nvSpPr>
          <p:cNvPr id="77829" name="Rectangle 6"/>
          <p:cNvSpPr>
            <a:spLocks noChangeArrowheads="1"/>
          </p:cNvSpPr>
          <p:nvPr/>
        </p:nvSpPr>
        <p:spPr bwMode="auto">
          <a:xfrm>
            <a:off x="1876425" y="3422650"/>
            <a:ext cx="8661400" cy="115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- The effective address of the instruction is in AR and was placed there during </a:t>
            </a:r>
          </a:p>
          <a:p>
            <a:r>
              <a:rPr lang="en-US" altLang="ko-KR" sz="1800"/>
              <a:t>	timing signal T</a:t>
            </a:r>
            <a:r>
              <a:rPr lang="en-US" altLang="ko-KR" sz="1800" baseline="-25000"/>
              <a:t>2</a:t>
            </a:r>
            <a:r>
              <a:rPr lang="en-US" altLang="ko-KR" sz="1800"/>
              <a:t> when I = 0, or during timing signal T</a:t>
            </a:r>
            <a:r>
              <a:rPr lang="en-US" altLang="ko-KR" sz="1800" baseline="-25000"/>
              <a:t>3</a:t>
            </a:r>
            <a:r>
              <a:rPr lang="en-US" altLang="ko-KR" sz="1800"/>
              <a:t> when I = 1</a:t>
            </a:r>
          </a:p>
          <a:p>
            <a:r>
              <a:rPr lang="en-US" altLang="ko-KR" sz="1800"/>
              <a:t>- Memory cycle is assumed to be short enough to complete in a CPU cycle</a:t>
            </a:r>
          </a:p>
          <a:p>
            <a:r>
              <a:rPr lang="en-US" altLang="ko-KR" sz="1800"/>
              <a:t>- The execution of MR instruction starts with T</a:t>
            </a:r>
            <a:r>
              <a:rPr lang="en-US" altLang="ko-KR" sz="1800" baseline="-25000"/>
              <a:t>4</a:t>
            </a:r>
            <a:endParaRPr lang="en-US" altLang="ko-KR" sz="1800"/>
          </a:p>
        </p:txBody>
      </p:sp>
      <p:sp>
        <p:nvSpPr>
          <p:cNvPr id="77830" name="Rectangle 44"/>
          <p:cNvSpPr>
            <a:spLocks noChangeArrowheads="1"/>
          </p:cNvSpPr>
          <p:nvPr/>
        </p:nvSpPr>
        <p:spPr bwMode="auto">
          <a:xfrm>
            <a:off x="9133926" y="0"/>
            <a:ext cx="153407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MR Instructions</a:t>
            </a:r>
          </a:p>
        </p:txBody>
      </p:sp>
      <p:sp>
        <p:nvSpPr>
          <p:cNvPr id="77831" name="Rectangle 45"/>
          <p:cNvSpPr>
            <a:spLocks noChangeArrowheads="1"/>
          </p:cNvSpPr>
          <p:nvPr/>
        </p:nvSpPr>
        <p:spPr bwMode="auto">
          <a:xfrm>
            <a:off x="2047876" y="1054100"/>
            <a:ext cx="589905" cy="20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r>
              <a:rPr lang="en-US" altLang="ko-KR"/>
              <a:t>Symbol</a:t>
            </a:r>
          </a:p>
        </p:txBody>
      </p:sp>
      <p:sp>
        <p:nvSpPr>
          <p:cNvPr id="77832" name="Rectangle 46"/>
          <p:cNvSpPr>
            <a:spLocks noChangeArrowheads="1"/>
          </p:cNvSpPr>
          <p:nvPr/>
        </p:nvSpPr>
        <p:spPr bwMode="auto">
          <a:xfrm>
            <a:off x="2823427" y="856514"/>
            <a:ext cx="732573" cy="34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r>
              <a:rPr lang="en-US" altLang="ko-KR" dirty="0"/>
              <a:t>Operation</a:t>
            </a:r>
          </a:p>
          <a:p>
            <a:pPr>
              <a:lnSpc>
                <a:spcPct val="97000"/>
              </a:lnSpc>
            </a:pPr>
            <a:r>
              <a:rPr lang="en-US" altLang="ko-KR" dirty="0"/>
              <a:t>Decoder</a:t>
            </a:r>
          </a:p>
        </p:txBody>
      </p:sp>
      <p:sp>
        <p:nvSpPr>
          <p:cNvPr id="77833" name="Rectangle 47"/>
          <p:cNvSpPr>
            <a:spLocks noChangeArrowheads="1"/>
          </p:cNvSpPr>
          <p:nvPr/>
        </p:nvSpPr>
        <p:spPr bwMode="auto">
          <a:xfrm>
            <a:off x="3888925" y="944506"/>
            <a:ext cx="1434688" cy="20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r>
              <a:rPr lang="en-US" altLang="ko-KR"/>
              <a:t>Symbolic Description</a:t>
            </a:r>
          </a:p>
        </p:txBody>
      </p:sp>
      <p:sp>
        <p:nvSpPr>
          <p:cNvPr id="77834" name="Line 48"/>
          <p:cNvSpPr>
            <a:spLocks noChangeShapeType="1"/>
          </p:cNvSpPr>
          <p:nvPr/>
        </p:nvSpPr>
        <p:spPr bwMode="auto">
          <a:xfrm>
            <a:off x="2711657" y="869819"/>
            <a:ext cx="37893" cy="227819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Rectangle 50"/>
          <p:cNvSpPr>
            <a:spLocks noChangeArrowheads="1"/>
          </p:cNvSpPr>
          <p:nvPr/>
        </p:nvSpPr>
        <p:spPr bwMode="auto">
          <a:xfrm>
            <a:off x="1952626" y="862013"/>
            <a:ext cx="7700963" cy="23542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7836" name="Text Box 89"/>
          <p:cNvSpPr txBox="1">
            <a:spLocks noChangeArrowheads="1"/>
          </p:cNvSpPr>
          <p:nvPr/>
        </p:nvSpPr>
        <p:spPr bwMode="auto">
          <a:xfrm>
            <a:off x="1928340" y="1184901"/>
            <a:ext cx="778106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 dirty="0"/>
              <a:t>AND	  D</a:t>
            </a:r>
            <a:r>
              <a:rPr lang="en-US" altLang="ko-KR" sz="1800" baseline="-25000" dirty="0"/>
              <a:t>0</a:t>
            </a:r>
            <a:r>
              <a:rPr lang="en-US" altLang="ko-KR" sz="1800" dirty="0"/>
              <a:t>	   AC </a:t>
            </a:r>
            <a:r>
              <a:rPr lang="en-US" altLang="ko-KR" sz="1800" dirty="0">
                <a:sym typeface="Symbol" panose="05050102010706020507" pitchFamily="18" charset="2"/>
              </a:rPr>
              <a:t>  AC  M[AR]</a:t>
            </a:r>
          </a:p>
          <a:p>
            <a:r>
              <a:rPr lang="en-US" altLang="ko-KR" sz="1800" dirty="0"/>
              <a:t>ADD	  D</a:t>
            </a:r>
            <a:r>
              <a:rPr lang="en-US" altLang="ko-KR" sz="1800" baseline="-25000" dirty="0"/>
              <a:t>1</a:t>
            </a:r>
            <a:r>
              <a:rPr lang="en-US" altLang="ko-KR" sz="1800" dirty="0"/>
              <a:t>	   AC </a:t>
            </a:r>
            <a:r>
              <a:rPr lang="en-US" altLang="ko-KR" sz="1800" dirty="0">
                <a:sym typeface="Symbol" panose="05050102010706020507" pitchFamily="18" charset="2"/>
              </a:rPr>
              <a:t>  AC + M[AR], E  </a:t>
            </a:r>
            <a:r>
              <a:rPr lang="en-US" altLang="ko-KR" sz="1800" dirty="0" err="1">
                <a:sym typeface="Symbol" panose="05050102010706020507" pitchFamily="18" charset="2"/>
              </a:rPr>
              <a:t>C</a:t>
            </a:r>
            <a:r>
              <a:rPr lang="en-US" altLang="ko-KR" sz="1800" baseline="-25000" dirty="0" err="1">
                <a:sym typeface="Symbol" panose="05050102010706020507" pitchFamily="18" charset="2"/>
              </a:rPr>
              <a:t>out</a:t>
            </a:r>
            <a:endParaRPr lang="en-US" altLang="ko-KR" sz="1800" dirty="0">
              <a:sym typeface="Symbol" panose="05050102010706020507" pitchFamily="18" charset="2"/>
            </a:endParaRPr>
          </a:p>
          <a:p>
            <a:r>
              <a:rPr lang="en-US" altLang="ko-KR" sz="1800" dirty="0"/>
              <a:t>LDA	  D</a:t>
            </a:r>
            <a:r>
              <a:rPr lang="en-US" altLang="ko-KR" sz="1800" baseline="-25000" dirty="0"/>
              <a:t>2</a:t>
            </a:r>
            <a:r>
              <a:rPr lang="en-US" altLang="ko-KR" sz="1800" dirty="0"/>
              <a:t>	   AC </a:t>
            </a:r>
            <a:r>
              <a:rPr lang="en-US" altLang="ko-KR" sz="1800" dirty="0">
                <a:sym typeface="Symbol" panose="05050102010706020507" pitchFamily="18" charset="2"/>
              </a:rPr>
              <a:t>  M[AR]</a:t>
            </a:r>
          </a:p>
          <a:p>
            <a:r>
              <a:rPr lang="en-US" altLang="ko-KR" sz="1800" dirty="0"/>
              <a:t>STA	  D</a:t>
            </a:r>
            <a:r>
              <a:rPr lang="en-US" altLang="ko-KR" sz="1800" baseline="-25000" dirty="0"/>
              <a:t>3</a:t>
            </a:r>
            <a:r>
              <a:rPr lang="en-US" altLang="ko-KR" sz="1800" dirty="0"/>
              <a:t>	   M[AR] </a:t>
            </a:r>
            <a:r>
              <a:rPr lang="en-US" altLang="ko-KR" sz="1800" dirty="0">
                <a:sym typeface="Symbol" panose="05050102010706020507" pitchFamily="18" charset="2"/>
              </a:rPr>
              <a:t>  AC</a:t>
            </a:r>
          </a:p>
          <a:p>
            <a:r>
              <a:rPr lang="en-US" altLang="ko-KR" sz="1800" dirty="0"/>
              <a:t>BUN  	  D</a:t>
            </a:r>
            <a:r>
              <a:rPr lang="en-US" altLang="ko-KR" sz="1800" baseline="-25000" dirty="0"/>
              <a:t>4</a:t>
            </a:r>
            <a:r>
              <a:rPr lang="en-US" altLang="ko-KR" sz="1800" dirty="0"/>
              <a:t>	   PC </a:t>
            </a:r>
            <a:r>
              <a:rPr lang="en-US" altLang="ko-KR" sz="1800" dirty="0">
                <a:sym typeface="Symbol" panose="05050102010706020507" pitchFamily="18" charset="2"/>
              </a:rPr>
              <a:t>  AR</a:t>
            </a:r>
          </a:p>
          <a:p>
            <a:r>
              <a:rPr lang="en-US" altLang="ko-KR" sz="1800" dirty="0"/>
              <a:t>BSA	  D</a:t>
            </a:r>
            <a:r>
              <a:rPr lang="en-US" altLang="ko-KR" sz="1800" baseline="-25000" dirty="0"/>
              <a:t>5</a:t>
            </a:r>
            <a:r>
              <a:rPr lang="en-US" altLang="ko-KR" sz="1800" dirty="0"/>
              <a:t>	   M[AR] </a:t>
            </a:r>
            <a:r>
              <a:rPr lang="en-US" altLang="ko-KR" sz="1800" dirty="0">
                <a:sym typeface="Symbol" panose="05050102010706020507" pitchFamily="18" charset="2"/>
              </a:rPr>
              <a:t>  PC, PC  AR + 1</a:t>
            </a:r>
          </a:p>
          <a:p>
            <a:r>
              <a:rPr lang="en-US" altLang="ko-KR" sz="1800" dirty="0"/>
              <a:t>ISZ	  D</a:t>
            </a:r>
            <a:r>
              <a:rPr lang="en-US" altLang="ko-KR" sz="1800" baseline="-25000" dirty="0"/>
              <a:t>6</a:t>
            </a:r>
            <a:r>
              <a:rPr lang="en-US" altLang="ko-KR" sz="1800" dirty="0"/>
              <a:t>	   M[AR] </a:t>
            </a:r>
            <a:r>
              <a:rPr lang="en-US" altLang="ko-KR" sz="1800" dirty="0">
                <a:sym typeface="Symbol" panose="05050102010706020507" pitchFamily="18" charset="2"/>
              </a:rPr>
              <a:t>  M[AR] + 1, if M[AR] + 1 = 0 then PC  PC+1</a:t>
            </a:r>
          </a:p>
        </p:txBody>
      </p:sp>
      <p:sp>
        <p:nvSpPr>
          <p:cNvPr id="77837" name="Line 90"/>
          <p:cNvSpPr>
            <a:spLocks noChangeShapeType="1"/>
          </p:cNvSpPr>
          <p:nvPr/>
        </p:nvSpPr>
        <p:spPr bwMode="auto">
          <a:xfrm>
            <a:off x="3629876" y="869819"/>
            <a:ext cx="34074" cy="229724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Line 91"/>
          <p:cNvSpPr>
            <a:spLocks noChangeShapeType="1"/>
          </p:cNvSpPr>
          <p:nvPr/>
        </p:nvSpPr>
        <p:spPr bwMode="auto">
          <a:xfrm>
            <a:off x="1952626" y="1206353"/>
            <a:ext cx="7724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77839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266279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49539" y="269875"/>
            <a:ext cx="7158037" cy="528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2800"/>
              <a:t>MEMORY  REFERENCE  INSTRUCTIONS</a:t>
            </a:r>
          </a:p>
        </p:txBody>
      </p:sp>
      <p:sp>
        <p:nvSpPr>
          <p:cNvPr id="78851" name="Rectangle 73"/>
          <p:cNvSpPr>
            <a:spLocks noChangeArrowheads="1"/>
          </p:cNvSpPr>
          <p:nvPr/>
        </p:nvSpPr>
        <p:spPr bwMode="auto">
          <a:xfrm>
            <a:off x="6583364" y="3340100"/>
            <a:ext cx="22538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           Memory, PC after execution</a:t>
            </a:r>
          </a:p>
        </p:txBody>
      </p:sp>
      <p:sp>
        <p:nvSpPr>
          <p:cNvPr id="78852" name="Rectangle 8"/>
          <p:cNvSpPr>
            <a:spLocks noChangeArrowheads="1"/>
          </p:cNvSpPr>
          <p:nvPr/>
        </p:nvSpPr>
        <p:spPr bwMode="auto">
          <a:xfrm>
            <a:off x="7877175" y="4770438"/>
            <a:ext cx="269304" cy="20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r>
              <a:rPr lang="en-US" altLang="ko-KR"/>
              <a:t>21</a:t>
            </a:r>
          </a:p>
        </p:txBody>
      </p:sp>
      <p:sp>
        <p:nvSpPr>
          <p:cNvPr id="78853" name="Rectangle 32"/>
          <p:cNvSpPr>
            <a:spLocks noChangeArrowheads="1"/>
          </p:cNvSpPr>
          <p:nvPr/>
        </p:nvSpPr>
        <p:spPr bwMode="auto">
          <a:xfrm>
            <a:off x="4676775" y="3629026"/>
            <a:ext cx="1504950" cy="26209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8854" name="Rectangle 33"/>
          <p:cNvSpPr>
            <a:spLocks noChangeArrowheads="1"/>
          </p:cNvSpPr>
          <p:nvPr/>
        </p:nvSpPr>
        <p:spPr bwMode="auto">
          <a:xfrm>
            <a:off x="4656139" y="36163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78855" name="Rectangle 34"/>
          <p:cNvSpPr>
            <a:spLocks noChangeArrowheads="1"/>
          </p:cNvSpPr>
          <p:nvPr/>
        </p:nvSpPr>
        <p:spPr bwMode="auto">
          <a:xfrm>
            <a:off x="4948239" y="3616325"/>
            <a:ext cx="4536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BSA</a:t>
            </a:r>
          </a:p>
        </p:txBody>
      </p:sp>
      <p:sp>
        <p:nvSpPr>
          <p:cNvPr id="78856" name="Rectangle 35"/>
          <p:cNvSpPr>
            <a:spLocks noChangeArrowheads="1"/>
          </p:cNvSpPr>
          <p:nvPr/>
        </p:nvSpPr>
        <p:spPr bwMode="auto">
          <a:xfrm>
            <a:off x="5729288" y="3616325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135</a:t>
            </a:r>
          </a:p>
        </p:txBody>
      </p:sp>
      <p:sp>
        <p:nvSpPr>
          <p:cNvPr id="78857" name="Rectangle 36"/>
          <p:cNvSpPr>
            <a:spLocks noChangeArrowheads="1"/>
          </p:cNvSpPr>
          <p:nvPr/>
        </p:nvSpPr>
        <p:spPr bwMode="auto">
          <a:xfrm>
            <a:off x="4656139" y="3865563"/>
            <a:ext cx="115736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Next instruction</a:t>
            </a:r>
          </a:p>
        </p:txBody>
      </p:sp>
      <p:sp>
        <p:nvSpPr>
          <p:cNvPr id="78858" name="Rectangle 37"/>
          <p:cNvSpPr>
            <a:spLocks noChangeArrowheads="1"/>
          </p:cNvSpPr>
          <p:nvPr/>
        </p:nvSpPr>
        <p:spPr bwMode="auto">
          <a:xfrm>
            <a:off x="4948239" y="5014913"/>
            <a:ext cx="85921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Subroutine</a:t>
            </a:r>
          </a:p>
        </p:txBody>
      </p:sp>
      <p:sp>
        <p:nvSpPr>
          <p:cNvPr id="78859" name="Line 38"/>
          <p:cNvSpPr>
            <a:spLocks noChangeShapeType="1"/>
          </p:cNvSpPr>
          <p:nvPr/>
        </p:nvSpPr>
        <p:spPr bwMode="auto">
          <a:xfrm>
            <a:off x="4676775" y="387667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39"/>
          <p:cNvSpPr>
            <a:spLocks noChangeShapeType="1"/>
          </p:cNvSpPr>
          <p:nvPr/>
        </p:nvSpPr>
        <p:spPr bwMode="auto">
          <a:xfrm>
            <a:off x="4676775" y="412432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Rectangle 40"/>
          <p:cNvSpPr>
            <a:spLocks noChangeArrowheads="1"/>
          </p:cNvSpPr>
          <p:nvPr/>
        </p:nvSpPr>
        <p:spPr bwMode="auto">
          <a:xfrm>
            <a:off x="4298950" y="3616325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20</a:t>
            </a:r>
          </a:p>
        </p:txBody>
      </p:sp>
      <p:sp>
        <p:nvSpPr>
          <p:cNvPr id="78862" name="Rectangle 41"/>
          <p:cNvSpPr>
            <a:spLocks noChangeArrowheads="1"/>
          </p:cNvSpPr>
          <p:nvPr/>
        </p:nvSpPr>
        <p:spPr bwMode="auto">
          <a:xfrm>
            <a:off x="3930650" y="3849688"/>
            <a:ext cx="64761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 = 21</a:t>
            </a:r>
          </a:p>
        </p:txBody>
      </p:sp>
      <p:sp>
        <p:nvSpPr>
          <p:cNvPr id="78863" name="Line 42"/>
          <p:cNvSpPr>
            <a:spLocks noChangeShapeType="1"/>
          </p:cNvSpPr>
          <p:nvPr/>
        </p:nvSpPr>
        <p:spPr bwMode="auto">
          <a:xfrm>
            <a:off x="4676775" y="477837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43"/>
          <p:cNvSpPr>
            <a:spLocks noChangeShapeType="1"/>
          </p:cNvSpPr>
          <p:nvPr/>
        </p:nvSpPr>
        <p:spPr bwMode="auto">
          <a:xfrm>
            <a:off x="4676775" y="502602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Rectangle 44"/>
          <p:cNvSpPr>
            <a:spLocks noChangeArrowheads="1"/>
          </p:cNvSpPr>
          <p:nvPr/>
        </p:nvSpPr>
        <p:spPr bwMode="auto">
          <a:xfrm>
            <a:off x="3840163" y="4751388"/>
            <a:ext cx="72616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AR = 135</a:t>
            </a:r>
          </a:p>
        </p:txBody>
      </p:sp>
      <p:sp>
        <p:nvSpPr>
          <p:cNvPr id="78866" name="Rectangle 45"/>
          <p:cNvSpPr>
            <a:spLocks noChangeArrowheads="1"/>
          </p:cNvSpPr>
          <p:nvPr/>
        </p:nvSpPr>
        <p:spPr bwMode="auto">
          <a:xfrm>
            <a:off x="4222750" y="5014913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136</a:t>
            </a:r>
          </a:p>
        </p:txBody>
      </p:sp>
      <p:sp>
        <p:nvSpPr>
          <p:cNvPr id="78867" name="Rectangle 46"/>
          <p:cNvSpPr>
            <a:spLocks noChangeArrowheads="1"/>
          </p:cNvSpPr>
          <p:nvPr/>
        </p:nvSpPr>
        <p:spPr bwMode="auto">
          <a:xfrm>
            <a:off x="4656139" y="60055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78868" name="Rectangle 47"/>
          <p:cNvSpPr>
            <a:spLocks noChangeArrowheads="1"/>
          </p:cNvSpPr>
          <p:nvPr/>
        </p:nvSpPr>
        <p:spPr bwMode="auto">
          <a:xfrm>
            <a:off x="4948238" y="6005513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BUN</a:t>
            </a:r>
          </a:p>
        </p:txBody>
      </p:sp>
      <p:sp>
        <p:nvSpPr>
          <p:cNvPr id="78869" name="Rectangle 48"/>
          <p:cNvSpPr>
            <a:spLocks noChangeArrowheads="1"/>
          </p:cNvSpPr>
          <p:nvPr/>
        </p:nvSpPr>
        <p:spPr bwMode="auto">
          <a:xfrm>
            <a:off x="5710238" y="6005513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135</a:t>
            </a:r>
          </a:p>
        </p:txBody>
      </p:sp>
      <p:sp>
        <p:nvSpPr>
          <p:cNvPr id="78870" name="Line 49"/>
          <p:cNvSpPr>
            <a:spLocks noChangeShapeType="1"/>
          </p:cNvSpPr>
          <p:nvPr/>
        </p:nvSpPr>
        <p:spPr bwMode="auto">
          <a:xfrm>
            <a:off x="4676775" y="601662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Arc 50"/>
          <p:cNvSpPr>
            <a:spLocks/>
          </p:cNvSpPr>
          <p:nvPr/>
        </p:nvSpPr>
        <p:spPr bwMode="auto">
          <a:xfrm>
            <a:off x="5356225" y="5705476"/>
            <a:ext cx="96838" cy="138113"/>
          </a:xfrm>
          <a:custGeom>
            <a:avLst/>
            <a:gdLst>
              <a:gd name="T0" fmla="*/ 0 w 17255"/>
              <a:gd name="T1" fmla="*/ 11829 h 21600"/>
              <a:gd name="T2" fmla="*/ 96838 w 17255"/>
              <a:gd name="T3" fmla="*/ 11164 h 21600"/>
              <a:gd name="T4" fmla="*/ 49084 w 17255"/>
              <a:gd name="T5" fmla="*/ 138113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Line 51"/>
          <p:cNvSpPr>
            <a:spLocks noChangeShapeType="1"/>
          </p:cNvSpPr>
          <p:nvPr/>
        </p:nvSpPr>
        <p:spPr bwMode="auto">
          <a:xfrm>
            <a:off x="5403850" y="5272089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Rectangle 52"/>
          <p:cNvSpPr>
            <a:spLocks noChangeArrowheads="1"/>
          </p:cNvSpPr>
          <p:nvPr/>
        </p:nvSpPr>
        <p:spPr bwMode="auto">
          <a:xfrm>
            <a:off x="4005263" y="3311525"/>
            <a:ext cx="212718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         Memory, PC, AR at time T4</a:t>
            </a:r>
          </a:p>
        </p:txBody>
      </p:sp>
      <p:sp>
        <p:nvSpPr>
          <p:cNvPr id="78874" name="Rectangle 53"/>
          <p:cNvSpPr>
            <a:spLocks noChangeArrowheads="1"/>
          </p:cNvSpPr>
          <p:nvPr/>
        </p:nvSpPr>
        <p:spPr bwMode="auto">
          <a:xfrm>
            <a:off x="7340600" y="3643313"/>
            <a:ext cx="1504950" cy="26209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78875" name="Rectangle 54"/>
          <p:cNvSpPr>
            <a:spLocks noChangeArrowheads="1"/>
          </p:cNvSpPr>
          <p:nvPr/>
        </p:nvSpPr>
        <p:spPr bwMode="auto">
          <a:xfrm>
            <a:off x="7332664" y="36163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78876" name="Rectangle 55"/>
          <p:cNvSpPr>
            <a:spLocks noChangeArrowheads="1"/>
          </p:cNvSpPr>
          <p:nvPr/>
        </p:nvSpPr>
        <p:spPr bwMode="auto">
          <a:xfrm>
            <a:off x="7626351" y="3616325"/>
            <a:ext cx="4536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BSA</a:t>
            </a:r>
          </a:p>
        </p:txBody>
      </p:sp>
      <p:sp>
        <p:nvSpPr>
          <p:cNvPr id="78877" name="Rectangle 56"/>
          <p:cNvSpPr>
            <a:spLocks noChangeArrowheads="1"/>
          </p:cNvSpPr>
          <p:nvPr/>
        </p:nvSpPr>
        <p:spPr bwMode="auto">
          <a:xfrm>
            <a:off x="8378825" y="3616325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135</a:t>
            </a:r>
          </a:p>
        </p:txBody>
      </p:sp>
      <p:sp>
        <p:nvSpPr>
          <p:cNvPr id="78878" name="Rectangle 57"/>
          <p:cNvSpPr>
            <a:spLocks noChangeArrowheads="1"/>
          </p:cNvSpPr>
          <p:nvPr/>
        </p:nvSpPr>
        <p:spPr bwMode="auto">
          <a:xfrm>
            <a:off x="7332664" y="3865563"/>
            <a:ext cx="115736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Next instruction</a:t>
            </a:r>
          </a:p>
        </p:txBody>
      </p:sp>
      <p:sp>
        <p:nvSpPr>
          <p:cNvPr id="78879" name="Rectangle 58"/>
          <p:cNvSpPr>
            <a:spLocks noChangeArrowheads="1"/>
          </p:cNvSpPr>
          <p:nvPr/>
        </p:nvSpPr>
        <p:spPr bwMode="auto">
          <a:xfrm>
            <a:off x="7626351" y="5014913"/>
            <a:ext cx="85921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Subroutine</a:t>
            </a:r>
          </a:p>
        </p:txBody>
      </p:sp>
      <p:sp>
        <p:nvSpPr>
          <p:cNvPr id="78880" name="Line 59"/>
          <p:cNvSpPr>
            <a:spLocks noChangeShapeType="1"/>
          </p:cNvSpPr>
          <p:nvPr/>
        </p:nvSpPr>
        <p:spPr bwMode="auto">
          <a:xfrm>
            <a:off x="7353300" y="387667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Line 60"/>
          <p:cNvSpPr>
            <a:spLocks noChangeShapeType="1"/>
          </p:cNvSpPr>
          <p:nvPr/>
        </p:nvSpPr>
        <p:spPr bwMode="auto">
          <a:xfrm>
            <a:off x="7353300" y="412432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2" name="Rectangle 61"/>
          <p:cNvSpPr>
            <a:spLocks noChangeArrowheads="1"/>
          </p:cNvSpPr>
          <p:nvPr/>
        </p:nvSpPr>
        <p:spPr bwMode="auto">
          <a:xfrm>
            <a:off x="6977063" y="3616325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20</a:t>
            </a:r>
          </a:p>
        </p:txBody>
      </p:sp>
      <p:sp>
        <p:nvSpPr>
          <p:cNvPr id="78883" name="Rectangle 62"/>
          <p:cNvSpPr>
            <a:spLocks noChangeArrowheads="1"/>
          </p:cNvSpPr>
          <p:nvPr/>
        </p:nvSpPr>
        <p:spPr bwMode="auto">
          <a:xfrm>
            <a:off x="6964363" y="3865563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21</a:t>
            </a:r>
          </a:p>
        </p:txBody>
      </p:sp>
      <p:sp>
        <p:nvSpPr>
          <p:cNvPr id="78884" name="Line 63"/>
          <p:cNvSpPr>
            <a:spLocks noChangeShapeType="1"/>
          </p:cNvSpPr>
          <p:nvPr/>
        </p:nvSpPr>
        <p:spPr bwMode="auto">
          <a:xfrm>
            <a:off x="7353300" y="477837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Line 64"/>
          <p:cNvSpPr>
            <a:spLocks noChangeShapeType="1"/>
          </p:cNvSpPr>
          <p:nvPr/>
        </p:nvSpPr>
        <p:spPr bwMode="auto">
          <a:xfrm>
            <a:off x="7353300" y="502602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6" name="Rectangle 65"/>
          <p:cNvSpPr>
            <a:spLocks noChangeArrowheads="1"/>
          </p:cNvSpPr>
          <p:nvPr/>
        </p:nvSpPr>
        <p:spPr bwMode="auto">
          <a:xfrm>
            <a:off x="6899275" y="4767263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135</a:t>
            </a:r>
          </a:p>
        </p:txBody>
      </p:sp>
      <p:sp>
        <p:nvSpPr>
          <p:cNvPr id="78887" name="Rectangle 66"/>
          <p:cNvSpPr>
            <a:spLocks noChangeArrowheads="1"/>
          </p:cNvSpPr>
          <p:nvPr/>
        </p:nvSpPr>
        <p:spPr bwMode="auto">
          <a:xfrm>
            <a:off x="6516688" y="5030788"/>
            <a:ext cx="71814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 = 136</a:t>
            </a:r>
          </a:p>
        </p:txBody>
      </p:sp>
      <p:sp>
        <p:nvSpPr>
          <p:cNvPr id="78888" name="Rectangle 67"/>
          <p:cNvSpPr>
            <a:spLocks noChangeArrowheads="1"/>
          </p:cNvSpPr>
          <p:nvPr/>
        </p:nvSpPr>
        <p:spPr bwMode="auto">
          <a:xfrm>
            <a:off x="7332664" y="60055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78889" name="Rectangle 68"/>
          <p:cNvSpPr>
            <a:spLocks noChangeArrowheads="1"/>
          </p:cNvSpPr>
          <p:nvPr/>
        </p:nvSpPr>
        <p:spPr bwMode="auto">
          <a:xfrm>
            <a:off x="7626350" y="6005513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BUN</a:t>
            </a:r>
          </a:p>
        </p:txBody>
      </p:sp>
      <p:sp>
        <p:nvSpPr>
          <p:cNvPr id="78890" name="Rectangle 69"/>
          <p:cNvSpPr>
            <a:spLocks noChangeArrowheads="1"/>
          </p:cNvSpPr>
          <p:nvPr/>
        </p:nvSpPr>
        <p:spPr bwMode="auto">
          <a:xfrm>
            <a:off x="8435975" y="6005513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135</a:t>
            </a:r>
          </a:p>
        </p:txBody>
      </p:sp>
      <p:sp>
        <p:nvSpPr>
          <p:cNvPr id="78891" name="Line 70"/>
          <p:cNvSpPr>
            <a:spLocks noChangeShapeType="1"/>
          </p:cNvSpPr>
          <p:nvPr/>
        </p:nvSpPr>
        <p:spPr bwMode="auto">
          <a:xfrm>
            <a:off x="7353300" y="6016625"/>
            <a:ext cx="150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2" name="Arc 71"/>
          <p:cNvSpPr>
            <a:spLocks/>
          </p:cNvSpPr>
          <p:nvPr/>
        </p:nvSpPr>
        <p:spPr bwMode="auto">
          <a:xfrm>
            <a:off x="8032750" y="5705476"/>
            <a:ext cx="96838" cy="138113"/>
          </a:xfrm>
          <a:custGeom>
            <a:avLst/>
            <a:gdLst>
              <a:gd name="T0" fmla="*/ 0 w 17255"/>
              <a:gd name="T1" fmla="*/ 11829 h 21600"/>
              <a:gd name="T2" fmla="*/ 96838 w 17255"/>
              <a:gd name="T3" fmla="*/ 11164 h 21600"/>
              <a:gd name="T4" fmla="*/ 49084 w 17255"/>
              <a:gd name="T5" fmla="*/ 138113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Line 72"/>
          <p:cNvSpPr>
            <a:spLocks noChangeShapeType="1"/>
          </p:cNvSpPr>
          <p:nvPr/>
        </p:nvSpPr>
        <p:spPr bwMode="auto">
          <a:xfrm>
            <a:off x="8080375" y="5272089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4" name="Rectangle 74"/>
          <p:cNvSpPr>
            <a:spLocks noChangeArrowheads="1"/>
          </p:cNvSpPr>
          <p:nvPr/>
        </p:nvSpPr>
        <p:spPr bwMode="auto">
          <a:xfrm>
            <a:off x="5051425" y="6269038"/>
            <a:ext cx="67326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Memory</a:t>
            </a:r>
          </a:p>
        </p:txBody>
      </p:sp>
      <p:sp>
        <p:nvSpPr>
          <p:cNvPr id="78895" name="Rectangle 75"/>
          <p:cNvSpPr>
            <a:spLocks noChangeArrowheads="1"/>
          </p:cNvSpPr>
          <p:nvPr/>
        </p:nvSpPr>
        <p:spPr bwMode="auto">
          <a:xfrm>
            <a:off x="7689850" y="6297613"/>
            <a:ext cx="67326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Memory</a:t>
            </a:r>
          </a:p>
        </p:txBody>
      </p:sp>
      <p:sp>
        <p:nvSpPr>
          <p:cNvPr id="78896" name="Rectangle 76"/>
          <p:cNvSpPr>
            <a:spLocks noChangeArrowheads="1"/>
          </p:cNvSpPr>
          <p:nvPr/>
        </p:nvSpPr>
        <p:spPr bwMode="auto">
          <a:xfrm>
            <a:off x="2162175" y="831850"/>
            <a:ext cx="45085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r>
              <a:rPr lang="en-US" altLang="ko-KR" sz="1800"/>
              <a:t>LDA: Load to AC</a:t>
            </a:r>
            <a:endParaRPr lang="en-US" altLang="ko-KR" sz="1800">
              <a:sym typeface="Symbol" panose="05050102010706020507" pitchFamily="18" charset="2"/>
            </a:endParaRPr>
          </a:p>
          <a:p>
            <a:pPr>
              <a:lnSpc>
                <a:spcPct val="97000"/>
              </a:lnSpc>
            </a:pPr>
            <a:r>
              <a:rPr lang="en-US" altLang="ko-KR" sz="1800"/>
              <a:t>	D</a:t>
            </a:r>
            <a:r>
              <a:rPr lang="en-US" altLang="ko-KR" sz="1800" baseline="-25000"/>
              <a:t>2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DR </a:t>
            </a:r>
            <a:r>
              <a:rPr lang="en-US" altLang="ko-KR" sz="1800">
                <a:sym typeface="Symbol" panose="05050102010706020507" pitchFamily="18" charset="2"/>
              </a:rPr>
              <a:t> M[AR]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	</a:t>
            </a:r>
            <a:r>
              <a:rPr lang="en-US" altLang="ko-KR" sz="1800"/>
              <a:t>D</a:t>
            </a:r>
            <a:r>
              <a:rPr lang="en-US" altLang="ko-KR" sz="1800" baseline="-25000"/>
              <a:t>2</a:t>
            </a:r>
            <a:r>
              <a:rPr lang="en-US" altLang="ko-KR" sz="1800"/>
              <a:t>T</a:t>
            </a:r>
            <a:r>
              <a:rPr lang="en-US" altLang="ko-KR" sz="1800" baseline="-25000"/>
              <a:t>5</a:t>
            </a:r>
            <a:r>
              <a:rPr lang="en-US" altLang="ko-KR" sz="1800"/>
              <a:t>:	AC </a:t>
            </a:r>
            <a:r>
              <a:rPr lang="en-US" altLang="ko-KR" sz="1800">
                <a:sym typeface="Symbol" panose="05050102010706020507" pitchFamily="18" charset="2"/>
              </a:rPr>
              <a:t> DR, SC  0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STA: Store AC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	</a:t>
            </a:r>
            <a:r>
              <a:rPr lang="en-US" altLang="ko-KR" sz="1800"/>
              <a:t>D</a:t>
            </a:r>
            <a:r>
              <a:rPr lang="en-US" altLang="ko-KR" sz="1800" baseline="-25000"/>
              <a:t>3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M[AR] </a:t>
            </a:r>
            <a:r>
              <a:rPr lang="en-US" altLang="ko-KR" sz="1800">
                <a:sym typeface="Symbol" panose="05050102010706020507" pitchFamily="18" charset="2"/>
              </a:rPr>
              <a:t> AC, SC  0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BUN: Branch Unconditionally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	</a:t>
            </a:r>
            <a:r>
              <a:rPr lang="en-US" altLang="ko-KR" sz="1800"/>
              <a:t>D</a:t>
            </a:r>
            <a:r>
              <a:rPr lang="en-US" altLang="ko-KR" sz="1800" baseline="-25000"/>
              <a:t>4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PC </a:t>
            </a:r>
            <a:r>
              <a:rPr lang="en-US" altLang="ko-KR" sz="1800">
                <a:sym typeface="Symbol" panose="05050102010706020507" pitchFamily="18" charset="2"/>
              </a:rPr>
              <a:t> AR, SC  0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BSA: Branch and Save Return Address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		</a:t>
            </a:r>
            <a:r>
              <a:rPr lang="en-US" altLang="ko-KR" sz="1800"/>
              <a:t>M[AR] </a:t>
            </a:r>
            <a:r>
              <a:rPr lang="en-US" altLang="ko-KR" sz="1800">
                <a:sym typeface="Symbol" panose="05050102010706020507" pitchFamily="18" charset="2"/>
              </a:rPr>
              <a:t> PC, PC  AR + 1</a:t>
            </a:r>
          </a:p>
        </p:txBody>
      </p:sp>
      <p:sp>
        <p:nvSpPr>
          <p:cNvPr id="78897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230581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7763" y="244475"/>
            <a:ext cx="7421562" cy="579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2800"/>
              <a:t>MEMORY  REFERENCE  INSTRUCTIONS</a:t>
            </a:r>
          </a:p>
        </p:txBody>
      </p:sp>
      <p:sp>
        <p:nvSpPr>
          <p:cNvPr id="79875" name="Rectangle 5"/>
          <p:cNvSpPr>
            <a:spLocks noChangeArrowheads="1"/>
          </p:cNvSpPr>
          <p:nvPr/>
        </p:nvSpPr>
        <p:spPr bwMode="auto">
          <a:xfrm>
            <a:off x="9003751" y="0"/>
            <a:ext cx="153407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MR Instructions</a:t>
            </a:r>
          </a:p>
        </p:txBody>
      </p:sp>
      <p:sp>
        <p:nvSpPr>
          <p:cNvPr id="79876" name="Rectangle 27"/>
          <p:cNvSpPr>
            <a:spLocks noChangeArrowheads="1"/>
          </p:cNvSpPr>
          <p:nvPr/>
        </p:nvSpPr>
        <p:spPr bwMode="auto">
          <a:xfrm>
            <a:off x="2562226" y="1631950"/>
            <a:ext cx="7394575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r>
              <a:rPr lang="en-US" altLang="ko-KR" sz="1800"/>
              <a:t>BSA: </a:t>
            </a:r>
          </a:p>
          <a:p>
            <a:pPr>
              <a:lnSpc>
                <a:spcPct val="97000"/>
              </a:lnSpc>
            </a:pPr>
            <a:r>
              <a:rPr lang="en-US" altLang="ko-KR" sz="1800"/>
              <a:t>	D</a:t>
            </a:r>
            <a:r>
              <a:rPr lang="en-US" altLang="ko-KR" sz="1800" baseline="-25000"/>
              <a:t>5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M[AR] </a:t>
            </a:r>
            <a:r>
              <a:rPr lang="en-US" altLang="ko-KR" sz="1800">
                <a:sym typeface="Symbol" panose="05050102010706020507" pitchFamily="18" charset="2"/>
              </a:rPr>
              <a:t> PC,  AR  AR + 1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	</a:t>
            </a:r>
            <a:r>
              <a:rPr lang="en-US" altLang="ko-KR" sz="1800"/>
              <a:t>D</a:t>
            </a:r>
            <a:r>
              <a:rPr lang="en-US" altLang="ko-KR" sz="1800" baseline="-25000"/>
              <a:t>5</a:t>
            </a:r>
            <a:r>
              <a:rPr lang="en-US" altLang="ko-KR" sz="1800"/>
              <a:t>T</a:t>
            </a:r>
            <a:r>
              <a:rPr lang="en-US" altLang="ko-KR" sz="1800" baseline="-25000"/>
              <a:t>5</a:t>
            </a:r>
            <a:r>
              <a:rPr lang="en-US" altLang="ko-KR" sz="1800"/>
              <a:t>:	PC </a:t>
            </a:r>
            <a:r>
              <a:rPr lang="en-US" altLang="ko-KR" sz="1800">
                <a:sym typeface="Symbol" panose="05050102010706020507" pitchFamily="18" charset="2"/>
              </a:rPr>
              <a:t> AR, SC  0</a:t>
            </a:r>
          </a:p>
          <a:p>
            <a:pPr>
              <a:lnSpc>
                <a:spcPct val="97000"/>
              </a:lnSpc>
            </a:pPr>
            <a:endParaRPr lang="en-US" altLang="ko-KR" sz="1800">
              <a:sym typeface="Symbol" panose="05050102010706020507" pitchFamily="18" charset="2"/>
            </a:endParaRP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ISZ: Increment and Skip-if-Zero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	</a:t>
            </a:r>
            <a:r>
              <a:rPr lang="en-US" altLang="ko-KR" sz="1800"/>
              <a:t>D</a:t>
            </a:r>
            <a:r>
              <a:rPr lang="en-US" altLang="ko-KR" sz="1800" baseline="-25000"/>
              <a:t>6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DR </a:t>
            </a:r>
            <a:r>
              <a:rPr lang="en-US" altLang="ko-KR" sz="1800">
                <a:sym typeface="Symbol" panose="05050102010706020507" pitchFamily="18" charset="2"/>
              </a:rPr>
              <a:t> M[AR]</a:t>
            </a:r>
          </a:p>
          <a:p>
            <a:pPr>
              <a:lnSpc>
                <a:spcPct val="97000"/>
              </a:lnSpc>
            </a:pPr>
            <a:r>
              <a:rPr lang="en-US" altLang="ko-KR" sz="1800"/>
              <a:t>	D</a:t>
            </a:r>
            <a:r>
              <a:rPr lang="en-US" altLang="ko-KR" sz="1800" baseline="-25000"/>
              <a:t>6</a:t>
            </a:r>
            <a:r>
              <a:rPr lang="en-US" altLang="ko-KR" sz="1800"/>
              <a:t>T</a:t>
            </a:r>
            <a:r>
              <a:rPr lang="en-US" altLang="ko-KR" sz="1800" baseline="-25000"/>
              <a:t>5</a:t>
            </a:r>
            <a:r>
              <a:rPr lang="en-US" altLang="ko-KR" sz="1800"/>
              <a:t>:	DR </a:t>
            </a:r>
            <a:r>
              <a:rPr lang="en-US" altLang="ko-KR" sz="1800">
                <a:sym typeface="Symbol" panose="05050102010706020507" pitchFamily="18" charset="2"/>
              </a:rPr>
              <a:t> DR + 1</a:t>
            </a:r>
          </a:p>
          <a:p>
            <a:pPr>
              <a:lnSpc>
                <a:spcPct val="97000"/>
              </a:lnSpc>
            </a:pPr>
            <a:r>
              <a:rPr lang="en-US" altLang="ko-KR" sz="1800"/>
              <a:t>	D</a:t>
            </a:r>
            <a:r>
              <a:rPr lang="en-US" altLang="ko-KR" sz="1800" baseline="-25000"/>
              <a:t>6</a:t>
            </a:r>
            <a:r>
              <a:rPr lang="en-US" altLang="ko-KR" sz="1800"/>
              <a:t>T</a:t>
            </a:r>
            <a:r>
              <a:rPr lang="en-US" altLang="ko-KR" sz="1800" baseline="-25000"/>
              <a:t>4</a:t>
            </a:r>
            <a:r>
              <a:rPr lang="en-US" altLang="ko-KR" sz="1800"/>
              <a:t>:	M[AR] </a:t>
            </a:r>
            <a:r>
              <a:rPr lang="en-US" altLang="ko-KR" sz="1800">
                <a:sym typeface="Symbol" panose="05050102010706020507" pitchFamily="18" charset="2"/>
              </a:rPr>
              <a:t> DR,  if (DR = 0) then (PC  PC + 1),  SC  0</a:t>
            </a:r>
          </a:p>
          <a:p>
            <a:pPr>
              <a:lnSpc>
                <a:spcPct val="97000"/>
              </a:lnSpc>
            </a:pPr>
            <a:endParaRPr lang="en-US" altLang="ko-KR" sz="1800">
              <a:sym typeface="Symbol" panose="05050102010706020507" pitchFamily="18" charset="2"/>
            </a:endParaRPr>
          </a:p>
        </p:txBody>
      </p:sp>
      <p:sp>
        <p:nvSpPr>
          <p:cNvPr id="79877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50548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5951" y="315913"/>
            <a:ext cx="8609013" cy="36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400"/>
              <a:t>FLOWCHART FOR MEMORY REFERENCE INSTRUCTIONS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9003751" y="0"/>
            <a:ext cx="153407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MR Instructions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962400" y="914400"/>
            <a:ext cx="270907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Memory-reference instruction</a:t>
            </a:r>
          </a:p>
        </p:txBody>
      </p:sp>
      <p:sp>
        <p:nvSpPr>
          <p:cNvPr id="80901" name="Arc 5"/>
          <p:cNvSpPr>
            <a:spLocks/>
          </p:cNvSpPr>
          <p:nvPr/>
        </p:nvSpPr>
        <p:spPr bwMode="auto">
          <a:xfrm>
            <a:off x="5180013" y="1476376"/>
            <a:ext cx="100012" cy="112713"/>
          </a:xfrm>
          <a:custGeom>
            <a:avLst/>
            <a:gdLst>
              <a:gd name="T0" fmla="*/ 0 w 17255"/>
              <a:gd name="T1" fmla="*/ 9654 h 21600"/>
              <a:gd name="T2" fmla="*/ 100012 w 17255"/>
              <a:gd name="T3" fmla="*/ 9111 h 21600"/>
              <a:gd name="T4" fmla="*/ 50693 w 17255"/>
              <a:gd name="T5" fmla="*/ 112713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5229225" y="1147764"/>
            <a:ext cx="0" cy="339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3252788" y="1600200"/>
            <a:ext cx="46799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2681289" y="2049463"/>
            <a:ext cx="94577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M[AR]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4000501" y="2039938"/>
            <a:ext cx="94577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M[AR]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5343526" y="2049463"/>
            <a:ext cx="94577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M[AR]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6634164" y="1989139"/>
            <a:ext cx="945773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M[AR]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AC</a:t>
            </a:r>
          </a:p>
          <a:p>
            <a:pPr eaLnBrk="1"/>
            <a:endParaRPr lang="en-US" altLang="ko-KR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6791325" y="2151063"/>
            <a:ext cx="6283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2668588" y="2003426"/>
            <a:ext cx="1141412" cy="3159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990976" y="2003426"/>
            <a:ext cx="1141413" cy="3159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5314951" y="2003426"/>
            <a:ext cx="1139825" cy="3159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6637338" y="2003425"/>
            <a:ext cx="1154112" cy="3746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13" name="Arc 17"/>
          <p:cNvSpPr>
            <a:spLocks/>
          </p:cNvSpPr>
          <p:nvPr/>
        </p:nvSpPr>
        <p:spPr bwMode="auto">
          <a:xfrm>
            <a:off x="3198814" y="1874839"/>
            <a:ext cx="96837" cy="111125"/>
          </a:xfrm>
          <a:custGeom>
            <a:avLst/>
            <a:gdLst>
              <a:gd name="T0" fmla="*/ 0 w 17255"/>
              <a:gd name="T1" fmla="*/ 9518 h 21600"/>
              <a:gd name="T2" fmla="*/ 96837 w 17255"/>
              <a:gd name="T3" fmla="*/ 8983 h 21600"/>
              <a:gd name="T4" fmla="*/ 49084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 flipV="1">
            <a:off x="3246438" y="1587501"/>
            <a:ext cx="0" cy="3206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Arc 19"/>
          <p:cNvSpPr>
            <a:spLocks/>
          </p:cNvSpPr>
          <p:nvPr/>
        </p:nvSpPr>
        <p:spPr bwMode="auto">
          <a:xfrm>
            <a:off x="4519613" y="1874839"/>
            <a:ext cx="100012" cy="111125"/>
          </a:xfrm>
          <a:custGeom>
            <a:avLst/>
            <a:gdLst>
              <a:gd name="T0" fmla="*/ 0 w 17255"/>
              <a:gd name="T1" fmla="*/ 9518 h 21600"/>
              <a:gd name="T2" fmla="*/ 100012 w 17255"/>
              <a:gd name="T3" fmla="*/ 8983 h 21600"/>
              <a:gd name="T4" fmla="*/ 50693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 flipV="1">
            <a:off x="4568825" y="1600201"/>
            <a:ext cx="0" cy="3079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Arc 21"/>
          <p:cNvSpPr>
            <a:spLocks/>
          </p:cNvSpPr>
          <p:nvPr/>
        </p:nvSpPr>
        <p:spPr bwMode="auto">
          <a:xfrm>
            <a:off x="5842001" y="1874839"/>
            <a:ext cx="100013" cy="111125"/>
          </a:xfrm>
          <a:custGeom>
            <a:avLst/>
            <a:gdLst>
              <a:gd name="T0" fmla="*/ 0 w 17255"/>
              <a:gd name="T1" fmla="*/ 9518 h 21600"/>
              <a:gd name="T2" fmla="*/ 100013 w 17255"/>
              <a:gd name="T3" fmla="*/ 8983 h 21600"/>
              <a:gd name="T4" fmla="*/ 50693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8" name="Arc 23"/>
          <p:cNvSpPr>
            <a:spLocks/>
          </p:cNvSpPr>
          <p:nvPr/>
        </p:nvSpPr>
        <p:spPr bwMode="auto">
          <a:xfrm>
            <a:off x="7164388" y="1874839"/>
            <a:ext cx="100012" cy="111125"/>
          </a:xfrm>
          <a:custGeom>
            <a:avLst/>
            <a:gdLst>
              <a:gd name="T0" fmla="*/ 0 w 17255"/>
              <a:gd name="T1" fmla="*/ 9518 h 21600"/>
              <a:gd name="T2" fmla="*/ 100012 w 17255"/>
              <a:gd name="T3" fmla="*/ 8983 h 21600"/>
              <a:gd name="T4" fmla="*/ 50693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Line 24"/>
          <p:cNvSpPr>
            <a:spLocks noChangeShapeType="1"/>
          </p:cNvSpPr>
          <p:nvPr/>
        </p:nvSpPr>
        <p:spPr bwMode="auto">
          <a:xfrm flipV="1">
            <a:off x="7213600" y="1603375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0" name="Rectangle 25"/>
          <p:cNvSpPr>
            <a:spLocks noChangeArrowheads="1"/>
          </p:cNvSpPr>
          <p:nvPr/>
        </p:nvSpPr>
        <p:spPr bwMode="auto">
          <a:xfrm>
            <a:off x="3003550" y="1403350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AND</a:t>
            </a:r>
          </a:p>
        </p:txBody>
      </p:sp>
      <p:sp>
        <p:nvSpPr>
          <p:cNvPr id="80921" name="Rectangle 26"/>
          <p:cNvSpPr>
            <a:spLocks noChangeArrowheads="1"/>
          </p:cNvSpPr>
          <p:nvPr/>
        </p:nvSpPr>
        <p:spPr bwMode="auto">
          <a:xfrm>
            <a:off x="4184650" y="1403350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ADD</a:t>
            </a:r>
          </a:p>
        </p:txBody>
      </p:sp>
      <p:sp>
        <p:nvSpPr>
          <p:cNvPr id="80922" name="Rectangle 27"/>
          <p:cNvSpPr>
            <a:spLocks noChangeArrowheads="1"/>
          </p:cNvSpPr>
          <p:nvPr/>
        </p:nvSpPr>
        <p:spPr bwMode="auto">
          <a:xfrm>
            <a:off x="5726114" y="1403350"/>
            <a:ext cx="447239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LDA</a:t>
            </a:r>
          </a:p>
        </p:txBody>
      </p:sp>
      <p:sp>
        <p:nvSpPr>
          <p:cNvPr id="80923" name="Rectangle 28"/>
          <p:cNvSpPr>
            <a:spLocks noChangeArrowheads="1"/>
          </p:cNvSpPr>
          <p:nvPr/>
        </p:nvSpPr>
        <p:spPr bwMode="auto">
          <a:xfrm>
            <a:off x="6972300" y="1403350"/>
            <a:ext cx="43922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STA</a:t>
            </a:r>
          </a:p>
        </p:txBody>
      </p:sp>
      <p:sp>
        <p:nvSpPr>
          <p:cNvPr id="80924" name="Rectangle 29"/>
          <p:cNvSpPr>
            <a:spLocks noChangeArrowheads="1"/>
          </p:cNvSpPr>
          <p:nvPr/>
        </p:nvSpPr>
        <p:spPr bwMode="auto">
          <a:xfrm>
            <a:off x="2614613" y="2717801"/>
            <a:ext cx="107882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AC    DR</a:t>
            </a:r>
          </a:p>
          <a:p>
            <a:pPr eaLnBrk="1"/>
            <a:endParaRPr lang="en-US" altLang="ko-KR"/>
          </a:p>
        </p:txBody>
      </p:sp>
      <p:sp>
        <p:nvSpPr>
          <p:cNvPr id="80925" name="Rectangle 30"/>
          <p:cNvSpPr>
            <a:spLocks noChangeArrowheads="1"/>
          </p:cNvSpPr>
          <p:nvPr/>
        </p:nvSpPr>
        <p:spPr bwMode="auto">
          <a:xfrm>
            <a:off x="2824163" y="2889250"/>
            <a:ext cx="6283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80926" name="Rectangle 31"/>
          <p:cNvSpPr>
            <a:spLocks noChangeArrowheads="1"/>
          </p:cNvSpPr>
          <p:nvPr/>
        </p:nvSpPr>
        <p:spPr bwMode="auto">
          <a:xfrm>
            <a:off x="2668588" y="2741613"/>
            <a:ext cx="1141412" cy="3746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27" name="Rectangle 32"/>
          <p:cNvSpPr>
            <a:spLocks noChangeArrowheads="1"/>
          </p:cNvSpPr>
          <p:nvPr/>
        </p:nvSpPr>
        <p:spPr bwMode="auto">
          <a:xfrm>
            <a:off x="3951289" y="2735264"/>
            <a:ext cx="108363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AC + DR</a:t>
            </a:r>
          </a:p>
          <a:p>
            <a:pPr eaLnBrk="1"/>
            <a:endParaRPr lang="en-US" altLang="ko-KR"/>
          </a:p>
        </p:txBody>
      </p:sp>
      <p:sp>
        <p:nvSpPr>
          <p:cNvPr id="80928" name="Rectangle 33"/>
          <p:cNvSpPr>
            <a:spLocks noChangeArrowheads="1"/>
          </p:cNvSpPr>
          <p:nvPr/>
        </p:nvSpPr>
        <p:spPr bwMode="auto">
          <a:xfrm>
            <a:off x="3951288" y="2901951"/>
            <a:ext cx="75822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E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Cout</a:t>
            </a:r>
          </a:p>
          <a:p>
            <a:pPr eaLnBrk="1"/>
            <a:endParaRPr lang="en-US" altLang="ko-KR"/>
          </a:p>
        </p:txBody>
      </p:sp>
      <p:sp>
        <p:nvSpPr>
          <p:cNvPr id="80929" name="Rectangle 34"/>
          <p:cNvSpPr>
            <a:spLocks noChangeArrowheads="1"/>
          </p:cNvSpPr>
          <p:nvPr/>
        </p:nvSpPr>
        <p:spPr bwMode="auto">
          <a:xfrm>
            <a:off x="3951288" y="3065463"/>
            <a:ext cx="6283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80930" name="Rectangle 35"/>
          <p:cNvSpPr>
            <a:spLocks noChangeArrowheads="1"/>
          </p:cNvSpPr>
          <p:nvPr/>
        </p:nvSpPr>
        <p:spPr bwMode="auto">
          <a:xfrm>
            <a:off x="3990976" y="2741613"/>
            <a:ext cx="1141413" cy="5699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31" name="Rectangle 36"/>
          <p:cNvSpPr>
            <a:spLocks noChangeArrowheads="1"/>
          </p:cNvSpPr>
          <p:nvPr/>
        </p:nvSpPr>
        <p:spPr bwMode="auto">
          <a:xfrm>
            <a:off x="5494338" y="2727326"/>
            <a:ext cx="75181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DR</a:t>
            </a:r>
          </a:p>
          <a:p>
            <a:pPr eaLnBrk="1"/>
            <a:endParaRPr lang="en-US" altLang="ko-KR"/>
          </a:p>
        </p:txBody>
      </p:sp>
      <p:sp>
        <p:nvSpPr>
          <p:cNvPr id="80932" name="Rectangle 37"/>
          <p:cNvSpPr>
            <a:spLocks noChangeArrowheads="1"/>
          </p:cNvSpPr>
          <p:nvPr/>
        </p:nvSpPr>
        <p:spPr bwMode="auto">
          <a:xfrm>
            <a:off x="5546725" y="2889250"/>
            <a:ext cx="6283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80933" name="Rectangle 38"/>
          <p:cNvSpPr>
            <a:spLocks noChangeArrowheads="1"/>
          </p:cNvSpPr>
          <p:nvPr/>
        </p:nvSpPr>
        <p:spPr bwMode="auto">
          <a:xfrm>
            <a:off x="5314951" y="2741613"/>
            <a:ext cx="1139825" cy="3746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34" name="Rectangle 39"/>
          <p:cNvSpPr>
            <a:spLocks noChangeArrowheads="1"/>
          </p:cNvSpPr>
          <p:nvPr/>
        </p:nvSpPr>
        <p:spPr bwMode="auto">
          <a:xfrm>
            <a:off x="3457576" y="1754188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35" name="Rectangle 40"/>
          <p:cNvSpPr>
            <a:spLocks noChangeArrowheads="1"/>
          </p:cNvSpPr>
          <p:nvPr/>
        </p:nvSpPr>
        <p:spPr bwMode="auto">
          <a:xfrm>
            <a:off x="3560764" y="182403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0936" name="Rectangle 41"/>
          <p:cNvSpPr>
            <a:spLocks noChangeArrowheads="1"/>
          </p:cNvSpPr>
          <p:nvPr/>
        </p:nvSpPr>
        <p:spPr bwMode="auto">
          <a:xfrm>
            <a:off x="3756026" y="18129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37" name="Rectangle 42"/>
          <p:cNvSpPr>
            <a:spLocks noChangeArrowheads="1"/>
          </p:cNvSpPr>
          <p:nvPr/>
        </p:nvSpPr>
        <p:spPr bwMode="auto">
          <a:xfrm>
            <a:off x="4779964" y="1754188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38" name="Rectangle 43"/>
          <p:cNvSpPr>
            <a:spLocks noChangeArrowheads="1"/>
          </p:cNvSpPr>
          <p:nvPr/>
        </p:nvSpPr>
        <p:spPr bwMode="auto">
          <a:xfrm>
            <a:off x="4883151" y="18129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80939" name="Rectangle 44"/>
          <p:cNvSpPr>
            <a:spLocks noChangeArrowheads="1"/>
          </p:cNvSpPr>
          <p:nvPr/>
        </p:nvSpPr>
        <p:spPr bwMode="auto">
          <a:xfrm>
            <a:off x="5078414" y="18129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40" name="Rectangle 45"/>
          <p:cNvSpPr>
            <a:spLocks noChangeArrowheads="1"/>
          </p:cNvSpPr>
          <p:nvPr/>
        </p:nvSpPr>
        <p:spPr bwMode="auto">
          <a:xfrm>
            <a:off x="6103939" y="1754188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41" name="Rectangle 46"/>
          <p:cNvSpPr>
            <a:spLocks noChangeArrowheads="1"/>
          </p:cNvSpPr>
          <p:nvPr/>
        </p:nvSpPr>
        <p:spPr bwMode="auto">
          <a:xfrm>
            <a:off x="6207126" y="18129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</a:t>
            </a:r>
          </a:p>
        </p:txBody>
      </p:sp>
      <p:sp>
        <p:nvSpPr>
          <p:cNvPr id="80942" name="Rectangle 47"/>
          <p:cNvSpPr>
            <a:spLocks noChangeArrowheads="1"/>
          </p:cNvSpPr>
          <p:nvPr/>
        </p:nvSpPr>
        <p:spPr bwMode="auto">
          <a:xfrm>
            <a:off x="6399214" y="18129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43" name="Rectangle 48"/>
          <p:cNvSpPr>
            <a:spLocks noChangeArrowheads="1"/>
          </p:cNvSpPr>
          <p:nvPr/>
        </p:nvSpPr>
        <p:spPr bwMode="auto">
          <a:xfrm>
            <a:off x="7424739" y="1754188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44" name="Rectangle 49"/>
          <p:cNvSpPr>
            <a:spLocks noChangeArrowheads="1"/>
          </p:cNvSpPr>
          <p:nvPr/>
        </p:nvSpPr>
        <p:spPr bwMode="auto">
          <a:xfrm>
            <a:off x="7543801" y="18129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3</a:t>
            </a:r>
          </a:p>
        </p:txBody>
      </p:sp>
      <p:sp>
        <p:nvSpPr>
          <p:cNvPr id="80945" name="Rectangle 50"/>
          <p:cNvSpPr>
            <a:spLocks noChangeArrowheads="1"/>
          </p:cNvSpPr>
          <p:nvPr/>
        </p:nvSpPr>
        <p:spPr bwMode="auto">
          <a:xfrm>
            <a:off x="7724776" y="18129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46" name="Rectangle 51"/>
          <p:cNvSpPr>
            <a:spLocks noChangeArrowheads="1"/>
          </p:cNvSpPr>
          <p:nvPr/>
        </p:nvSpPr>
        <p:spPr bwMode="auto">
          <a:xfrm>
            <a:off x="3457576" y="2492375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47" name="Rectangle 52"/>
          <p:cNvSpPr>
            <a:spLocks noChangeArrowheads="1"/>
          </p:cNvSpPr>
          <p:nvPr/>
        </p:nvSpPr>
        <p:spPr bwMode="auto">
          <a:xfrm>
            <a:off x="3562351" y="25511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0948" name="Rectangle 53"/>
          <p:cNvSpPr>
            <a:spLocks noChangeArrowheads="1"/>
          </p:cNvSpPr>
          <p:nvPr/>
        </p:nvSpPr>
        <p:spPr bwMode="auto">
          <a:xfrm>
            <a:off x="3756026" y="25511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80949" name="Rectangle 54"/>
          <p:cNvSpPr>
            <a:spLocks noChangeArrowheads="1"/>
          </p:cNvSpPr>
          <p:nvPr/>
        </p:nvSpPr>
        <p:spPr bwMode="auto">
          <a:xfrm>
            <a:off x="4779964" y="2492375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50" name="Rectangle 55"/>
          <p:cNvSpPr>
            <a:spLocks noChangeArrowheads="1"/>
          </p:cNvSpPr>
          <p:nvPr/>
        </p:nvSpPr>
        <p:spPr bwMode="auto">
          <a:xfrm>
            <a:off x="4884739" y="25511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80951" name="Rectangle 56"/>
          <p:cNvSpPr>
            <a:spLocks noChangeArrowheads="1"/>
          </p:cNvSpPr>
          <p:nvPr/>
        </p:nvSpPr>
        <p:spPr bwMode="auto">
          <a:xfrm>
            <a:off x="5078414" y="25511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80952" name="Rectangle 57"/>
          <p:cNvSpPr>
            <a:spLocks noChangeArrowheads="1"/>
          </p:cNvSpPr>
          <p:nvPr/>
        </p:nvSpPr>
        <p:spPr bwMode="auto">
          <a:xfrm>
            <a:off x="6102351" y="2492375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53" name="Rectangle 58"/>
          <p:cNvSpPr>
            <a:spLocks noChangeArrowheads="1"/>
          </p:cNvSpPr>
          <p:nvPr/>
        </p:nvSpPr>
        <p:spPr bwMode="auto">
          <a:xfrm>
            <a:off x="6207126" y="25511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</a:t>
            </a:r>
          </a:p>
        </p:txBody>
      </p:sp>
      <p:sp>
        <p:nvSpPr>
          <p:cNvPr id="80954" name="Rectangle 59"/>
          <p:cNvSpPr>
            <a:spLocks noChangeArrowheads="1"/>
          </p:cNvSpPr>
          <p:nvPr/>
        </p:nvSpPr>
        <p:spPr bwMode="auto">
          <a:xfrm>
            <a:off x="6400801" y="255111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80955" name="Arc 60"/>
          <p:cNvSpPr>
            <a:spLocks/>
          </p:cNvSpPr>
          <p:nvPr/>
        </p:nvSpPr>
        <p:spPr bwMode="auto">
          <a:xfrm>
            <a:off x="3198814" y="2613026"/>
            <a:ext cx="96837" cy="111125"/>
          </a:xfrm>
          <a:custGeom>
            <a:avLst/>
            <a:gdLst>
              <a:gd name="T0" fmla="*/ 0 w 17255"/>
              <a:gd name="T1" fmla="*/ 9518 h 21600"/>
              <a:gd name="T2" fmla="*/ 96837 w 17255"/>
              <a:gd name="T3" fmla="*/ 8983 h 21600"/>
              <a:gd name="T4" fmla="*/ 49084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56" name="Line 61"/>
          <p:cNvSpPr>
            <a:spLocks noChangeShapeType="1"/>
          </p:cNvSpPr>
          <p:nvPr/>
        </p:nvSpPr>
        <p:spPr bwMode="auto">
          <a:xfrm flipV="1">
            <a:off x="3246438" y="2319339"/>
            <a:ext cx="0" cy="327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57" name="Arc 62"/>
          <p:cNvSpPr>
            <a:spLocks/>
          </p:cNvSpPr>
          <p:nvPr/>
        </p:nvSpPr>
        <p:spPr bwMode="auto">
          <a:xfrm>
            <a:off x="4519613" y="2613026"/>
            <a:ext cx="100012" cy="111125"/>
          </a:xfrm>
          <a:custGeom>
            <a:avLst/>
            <a:gdLst>
              <a:gd name="T0" fmla="*/ 0 w 17255"/>
              <a:gd name="T1" fmla="*/ 9518 h 21600"/>
              <a:gd name="T2" fmla="*/ 100012 w 17255"/>
              <a:gd name="T3" fmla="*/ 8983 h 21600"/>
              <a:gd name="T4" fmla="*/ 50693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58" name="Line 63"/>
          <p:cNvSpPr>
            <a:spLocks noChangeShapeType="1"/>
          </p:cNvSpPr>
          <p:nvPr/>
        </p:nvSpPr>
        <p:spPr bwMode="auto">
          <a:xfrm flipV="1">
            <a:off x="4568825" y="2319339"/>
            <a:ext cx="0" cy="327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59" name="Arc 64"/>
          <p:cNvSpPr>
            <a:spLocks/>
          </p:cNvSpPr>
          <p:nvPr/>
        </p:nvSpPr>
        <p:spPr bwMode="auto">
          <a:xfrm>
            <a:off x="5842001" y="2613026"/>
            <a:ext cx="100013" cy="111125"/>
          </a:xfrm>
          <a:custGeom>
            <a:avLst/>
            <a:gdLst>
              <a:gd name="T0" fmla="*/ 0 w 17255"/>
              <a:gd name="T1" fmla="*/ 9518 h 21600"/>
              <a:gd name="T2" fmla="*/ 100013 w 17255"/>
              <a:gd name="T3" fmla="*/ 8983 h 21600"/>
              <a:gd name="T4" fmla="*/ 50693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60" name="Line 66"/>
          <p:cNvSpPr>
            <a:spLocks noChangeShapeType="1"/>
          </p:cNvSpPr>
          <p:nvPr/>
        </p:nvSpPr>
        <p:spPr bwMode="auto">
          <a:xfrm>
            <a:off x="7951788" y="1603376"/>
            <a:ext cx="0" cy="2055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61" name="Line 67"/>
          <p:cNvSpPr>
            <a:spLocks noChangeShapeType="1"/>
          </p:cNvSpPr>
          <p:nvPr/>
        </p:nvSpPr>
        <p:spPr bwMode="auto">
          <a:xfrm>
            <a:off x="3252789" y="3659188"/>
            <a:ext cx="47196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62" name="Rectangle 68"/>
          <p:cNvSpPr>
            <a:spLocks noChangeArrowheads="1"/>
          </p:cNvSpPr>
          <p:nvPr/>
        </p:nvSpPr>
        <p:spPr bwMode="auto">
          <a:xfrm>
            <a:off x="2813050" y="4092576"/>
            <a:ext cx="74379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AR</a:t>
            </a:r>
          </a:p>
          <a:p>
            <a:pPr eaLnBrk="1"/>
            <a:endParaRPr lang="en-US" altLang="ko-KR"/>
          </a:p>
        </p:txBody>
      </p:sp>
      <p:sp>
        <p:nvSpPr>
          <p:cNvPr id="80963" name="Rectangle 69"/>
          <p:cNvSpPr>
            <a:spLocks noChangeArrowheads="1"/>
          </p:cNvSpPr>
          <p:nvPr/>
        </p:nvSpPr>
        <p:spPr bwMode="auto">
          <a:xfrm>
            <a:off x="2803525" y="4283075"/>
            <a:ext cx="6283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80964" name="Rectangle 70"/>
          <p:cNvSpPr>
            <a:spLocks noChangeArrowheads="1"/>
          </p:cNvSpPr>
          <p:nvPr/>
        </p:nvSpPr>
        <p:spPr bwMode="auto">
          <a:xfrm>
            <a:off x="3971925" y="4102101"/>
            <a:ext cx="937758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M[AR]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PC</a:t>
            </a:r>
          </a:p>
          <a:p>
            <a:pPr eaLnBrk="1"/>
            <a:endParaRPr lang="en-US" altLang="ko-KR"/>
          </a:p>
        </p:txBody>
      </p:sp>
      <p:sp>
        <p:nvSpPr>
          <p:cNvPr id="80965" name="Rectangle 71"/>
          <p:cNvSpPr>
            <a:spLocks noChangeArrowheads="1"/>
          </p:cNvSpPr>
          <p:nvPr/>
        </p:nvSpPr>
        <p:spPr bwMode="auto">
          <a:xfrm>
            <a:off x="3962401" y="4283075"/>
            <a:ext cx="96821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AR + 1</a:t>
            </a:r>
          </a:p>
        </p:txBody>
      </p:sp>
      <p:sp>
        <p:nvSpPr>
          <p:cNvPr id="80966" name="Rectangle 72"/>
          <p:cNvSpPr>
            <a:spLocks noChangeArrowheads="1"/>
          </p:cNvSpPr>
          <p:nvPr/>
        </p:nvSpPr>
        <p:spPr bwMode="auto">
          <a:xfrm>
            <a:off x="5295901" y="4102100"/>
            <a:ext cx="94577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M[AR]</a:t>
            </a:r>
          </a:p>
        </p:txBody>
      </p:sp>
      <p:sp>
        <p:nvSpPr>
          <p:cNvPr id="80967" name="Rectangle 73"/>
          <p:cNvSpPr>
            <a:spLocks noChangeArrowheads="1"/>
          </p:cNvSpPr>
          <p:nvPr/>
        </p:nvSpPr>
        <p:spPr bwMode="auto">
          <a:xfrm>
            <a:off x="2668588" y="4064000"/>
            <a:ext cx="1141412" cy="4460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68" name="Rectangle 74"/>
          <p:cNvSpPr>
            <a:spLocks noChangeArrowheads="1"/>
          </p:cNvSpPr>
          <p:nvPr/>
        </p:nvSpPr>
        <p:spPr bwMode="auto">
          <a:xfrm>
            <a:off x="3990976" y="4064000"/>
            <a:ext cx="1141413" cy="4460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69" name="Rectangle 75"/>
          <p:cNvSpPr>
            <a:spLocks noChangeArrowheads="1"/>
          </p:cNvSpPr>
          <p:nvPr/>
        </p:nvSpPr>
        <p:spPr bwMode="auto">
          <a:xfrm>
            <a:off x="5314951" y="4064000"/>
            <a:ext cx="1139825" cy="3175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70" name="Arc 76"/>
          <p:cNvSpPr>
            <a:spLocks/>
          </p:cNvSpPr>
          <p:nvPr/>
        </p:nvSpPr>
        <p:spPr bwMode="auto">
          <a:xfrm>
            <a:off x="3198814" y="3937001"/>
            <a:ext cx="96837" cy="111125"/>
          </a:xfrm>
          <a:custGeom>
            <a:avLst/>
            <a:gdLst>
              <a:gd name="T0" fmla="*/ 0 w 17255"/>
              <a:gd name="T1" fmla="*/ 9518 h 21600"/>
              <a:gd name="T2" fmla="*/ 96837 w 17255"/>
              <a:gd name="T3" fmla="*/ 8983 h 21600"/>
              <a:gd name="T4" fmla="*/ 49084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71" name="Line 77"/>
          <p:cNvSpPr>
            <a:spLocks noChangeShapeType="1"/>
          </p:cNvSpPr>
          <p:nvPr/>
        </p:nvSpPr>
        <p:spPr bwMode="auto">
          <a:xfrm flipV="1">
            <a:off x="3246438" y="3659188"/>
            <a:ext cx="0" cy="311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72" name="Arc 78"/>
          <p:cNvSpPr>
            <a:spLocks/>
          </p:cNvSpPr>
          <p:nvPr/>
        </p:nvSpPr>
        <p:spPr bwMode="auto">
          <a:xfrm>
            <a:off x="4519613" y="3937001"/>
            <a:ext cx="100012" cy="111125"/>
          </a:xfrm>
          <a:custGeom>
            <a:avLst/>
            <a:gdLst>
              <a:gd name="T0" fmla="*/ 0 w 17255"/>
              <a:gd name="T1" fmla="*/ 9518 h 21600"/>
              <a:gd name="T2" fmla="*/ 100012 w 17255"/>
              <a:gd name="T3" fmla="*/ 8983 h 21600"/>
              <a:gd name="T4" fmla="*/ 50693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73" name="Line 79"/>
          <p:cNvSpPr>
            <a:spLocks noChangeShapeType="1"/>
          </p:cNvSpPr>
          <p:nvPr/>
        </p:nvSpPr>
        <p:spPr bwMode="auto">
          <a:xfrm flipV="1">
            <a:off x="4568825" y="3659188"/>
            <a:ext cx="0" cy="311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74" name="Arc 80"/>
          <p:cNvSpPr>
            <a:spLocks/>
          </p:cNvSpPr>
          <p:nvPr/>
        </p:nvSpPr>
        <p:spPr bwMode="auto">
          <a:xfrm>
            <a:off x="5842001" y="3937001"/>
            <a:ext cx="100013" cy="111125"/>
          </a:xfrm>
          <a:custGeom>
            <a:avLst/>
            <a:gdLst>
              <a:gd name="T0" fmla="*/ 0 w 17255"/>
              <a:gd name="T1" fmla="*/ 9518 h 21600"/>
              <a:gd name="T2" fmla="*/ 100013 w 17255"/>
              <a:gd name="T3" fmla="*/ 8983 h 21600"/>
              <a:gd name="T4" fmla="*/ 50693 w 17255"/>
              <a:gd name="T5" fmla="*/ 111125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75" name="Rectangle 82"/>
          <p:cNvSpPr>
            <a:spLocks noChangeArrowheads="1"/>
          </p:cNvSpPr>
          <p:nvPr/>
        </p:nvSpPr>
        <p:spPr bwMode="auto">
          <a:xfrm>
            <a:off x="3003550" y="3462338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BUN</a:t>
            </a:r>
          </a:p>
        </p:txBody>
      </p:sp>
      <p:sp>
        <p:nvSpPr>
          <p:cNvPr id="80976" name="Rectangle 83"/>
          <p:cNvSpPr>
            <a:spLocks noChangeArrowheads="1"/>
          </p:cNvSpPr>
          <p:nvPr/>
        </p:nvSpPr>
        <p:spPr bwMode="auto">
          <a:xfrm>
            <a:off x="4184651" y="3462338"/>
            <a:ext cx="453651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BSA</a:t>
            </a:r>
          </a:p>
        </p:txBody>
      </p:sp>
      <p:sp>
        <p:nvSpPr>
          <p:cNvPr id="80977" name="Rectangle 84"/>
          <p:cNvSpPr>
            <a:spLocks noChangeArrowheads="1"/>
          </p:cNvSpPr>
          <p:nvPr/>
        </p:nvSpPr>
        <p:spPr bwMode="auto">
          <a:xfrm>
            <a:off x="5727700" y="3462338"/>
            <a:ext cx="38151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ISZ</a:t>
            </a:r>
          </a:p>
        </p:txBody>
      </p:sp>
      <p:sp>
        <p:nvSpPr>
          <p:cNvPr id="80978" name="Rectangle 85"/>
          <p:cNvSpPr>
            <a:spLocks noChangeArrowheads="1"/>
          </p:cNvSpPr>
          <p:nvPr/>
        </p:nvSpPr>
        <p:spPr bwMode="auto">
          <a:xfrm>
            <a:off x="3457576" y="3814763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79" name="Rectangle 86"/>
          <p:cNvSpPr>
            <a:spLocks noChangeArrowheads="1"/>
          </p:cNvSpPr>
          <p:nvPr/>
        </p:nvSpPr>
        <p:spPr bwMode="auto">
          <a:xfrm>
            <a:off x="3562351" y="38735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80" name="Rectangle 87"/>
          <p:cNvSpPr>
            <a:spLocks noChangeArrowheads="1"/>
          </p:cNvSpPr>
          <p:nvPr/>
        </p:nvSpPr>
        <p:spPr bwMode="auto">
          <a:xfrm>
            <a:off x="3756026" y="38735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81" name="Rectangle 88"/>
          <p:cNvSpPr>
            <a:spLocks noChangeArrowheads="1"/>
          </p:cNvSpPr>
          <p:nvPr/>
        </p:nvSpPr>
        <p:spPr bwMode="auto">
          <a:xfrm>
            <a:off x="4779964" y="3814763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82" name="Rectangle 89"/>
          <p:cNvSpPr>
            <a:spLocks noChangeArrowheads="1"/>
          </p:cNvSpPr>
          <p:nvPr/>
        </p:nvSpPr>
        <p:spPr bwMode="auto">
          <a:xfrm>
            <a:off x="4884739" y="38735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80983" name="Rectangle 90"/>
          <p:cNvSpPr>
            <a:spLocks noChangeArrowheads="1"/>
          </p:cNvSpPr>
          <p:nvPr/>
        </p:nvSpPr>
        <p:spPr bwMode="auto">
          <a:xfrm>
            <a:off x="5078414" y="38735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84" name="Rectangle 91"/>
          <p:cNvSpPr>
            <a:spLocks noChangeArrowheads="1"/>
          </p:cNvSpPr>
          <p:nvPr/>
        </p:nvSpPr>
        <p:spPr bwMode="auto">
          <a:xfrm>
            <a:off x="6102351" y="3814763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85" name="Rectangle 92"/>
          <p:cNvSpPr>
            <a:spLocks noChangeArrowheads="1"/>
          </p:cNvSpPr>
          <p:nvPr/>
        </p:nvSpPr>
        <p:spPr bwMode="auto">
          <a:xfrm>
            <a:off x="6207126" y="38735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6</a:t>
            </a:r>
          </a:p>
        </p:txBody>
      </p:sp>
      <p:sp>
        <p:nvSpPr>
          <p:cNvPr id="80986" name="Rectangle 93"/>
          <p:cNvSpPr>
            <a:spLocks noChangeArrowheads="1"/>
          </p:cNvSpPr>
          <p:nvPr/>
        </p:nvSpPr>
        <p:spPr bwMode="auto">
          <a:xfrm>
            <a:off x="6400801" y="38735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</a:t>
            </a:r>
          </a:p>
        </p:txBody>
      </p:sp>
      <p:sp>
        <p:nvSpPr>
          <p:cNvPr id="80987" name="Arc 94"/>
          <p:cNvSpPr>
            <a:spLocks/>
          </p:cNvSpPr>
          <p:nvPr/>
        </p:nvSpPr>
        <p:spPr bwMode="auto">
          <a:xfrm>
            <a:off x="4519613" y="4803776"/>
            <a:ext cx="100012" cy="112713"/>
          </a:xfrm>
          <a:custGeom>
            <a:avLst/>
            <a:gdLst>
              <a:gd name="T0" fmla="*/ 0 w 17255"/>
              <a:gd name="T1" fmla="*/ 9654 h 21600"/>
              <a:gd name="T2" fmla="*/ 100012 w 17255"/>
              <a:gd name="T3" fmla="*/ 9111 h 21600"/>
              <a:gd name="T4" fmla="*/ 50693 w 17255"/>
              <a:gd name="T5" fmla="*/ 112713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88" name="Line 95"/>
          <p:cNvSpPr>
            <a:spLocks noChangeShapeType="1"/>
          </p:cNvSpPr>
          <p:nvPr/>
        </p:nvSpPr>
        <p:spPr bwMode="auto">
          <a:xfrm flipV="1">
            <a:off x="4568825" y="4510089"/>
            <a:ext cx="0" cy="327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89" name="Rectangle 96"/>
          <p:cNvSpPr>
            <a:spLocks noChangeArrowheads="1"/>
          </p:cNvSpPr>
          <p:nvPr/>
        </p:nvSpPr>
        <p:spPr bwMode="auto">
          <a:xfrm>
            <a:off x="5305426" y="4949825"/>
            <a:ext cx="96821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DR + 1</a:t>
            </a:r>
          </a:p>
        </p:txBody>
      </p:sp>
      <p:sp>
        <p:nvSpPr>
          <p:cNvPr id="80990" name="Rectangle 97"/>
          <p:cNvSpPr>
            <a:spLocks noChangeArrowheads="1"/>
          </p:cNvSpPr>
          <p:nvPr/>
        </p:nvSpPr>
        <p:spPr bwMode="auto">
          <a:xfrm>
            <a:off x="3990976" y="4930775"/>
            <a:ext cx="1141413" cy="4460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91" name="Rectangle 98"/>
          <p:cNvSpPr>
            <a:spLocks noChangeArrowheads="1"/>
          </p:cNvSpPr>
          <p:nvPr/>
        </p:nvSpPr>
        <p:spPr bwMode="auto">
          <a:xfrm>
            <a:off x="5314951" y="4930775"/>
            <a:ext cx="1139825" cy="3048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0992" name="Rectangle 99"/>
          <p:cNvSpPr>
            <a:spLocks noChangeArrowheads="1"/>
          </p:cNvSpPr>
          <p:nvPr/>
        </p:nvSpPr>
        <p:spPr bwMode="auto">
          <a:xfrm>
            <a:off x="4779964" y="4683125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93" name="Rectangle 100"/>
          <p:cNvSpPr>
            <a:spLocks noChangeArrowheads="1"/>
          </p:cNvSpPr>
          <p:nvPr/>
        </p:nvSpPr>
        <p:spPr bwMode="auto">
          <a:xfrm>
            <a:off x="4884739" y="47386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80994" name="Rectangle 101"/>
          <p:cNvSpPr>
            <a:spLocks noChangeArrowheads="1"/>
          </p:cNvSpPr>
          <p:nvPr/>
        </p:nvSpPr>
        <p:spPr bwMode="auto">
          <a:xfrm>
            <a:off x="5078414" y="47386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80995" name="Rectangle 102"/>
          <p:cNvSpPr>
            <a:spLocks noChangeArrowheads="1"/>
          </p:cNvSpPr>
          <p:nvPr/>
        </p:nvSpPr>
        <p:spPr bwMode="auto">
          <a:xfrm>
            <a:off x="6102351" y="4683125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0996" name="Rectangle 103"/>
          <p:cNvSpPr>
            <a:spLocks noChangeArrowheads="1"/>
          </p:cNvSpPr>
          <p:nvPr/>
        </p:nvSpPr>
        <p:spPr bwMode="auto">
          <a:xfrm>
            <a:off x="6207126" y="47386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6</a:t>
            </a:r>
          </a:p>
        </p:txBody>
      </p:sp>
      <p:sp>
        <p:nvSpPr>
          <p:cNvPr id="80997" name="Rectangle 104"/>
          <p:cNvSpPr>
            <a:spLocks noChangeArrowheads="1"/>
          </p:cNvSpPr>
          <p:nvPr/>
        </p:nvSpPr>
        <p:spPr bwMode="auto">
          <a:xfrm>
            <a:off x="6400801" y="47386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5</a:t>
            </a:r>
          </a:p>
        </p:txBody>
      </p:sp>
      <p:sp>
        <p:nvSpPr>
          <p:cNvPr id="80998" name="Arc 105"/>
          <p:cNvSpPr>
            <a:spLocks/>
          </p:cNvSpPr>
          <p:nvPr/>
        </p:nvSpPr>
        <p:spPr bwMode="auto">
          <a:xfrm>
            <a:off x="5842001" y="5529263"/>
            <a:ext cx="100013" cy="112712"/>
          </a:xfrm>
          <a:custGeom>
            <a:avLst/>
            <a:gdLst>
              <a:gd name="T0" fmla="*/ 0 w 17255"/>
              <a:gd name="T1" fmla="*/ 9654 h 21600"/>
              <a:gd name="T2" fmla="*/ 100013 w 17255"/>
              <a:gd name="T3" fmla="*/ 9111 h 21600"/>
              <a:gd name="T4" fmla="*/ 50693 w 17255"/>
              <a:gd name="T5" fmla="*/ 112712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99" name="Rectangle 107"/>
          <p:cNvSpPr>
            <a:spLocks noChangeArrowheads="1"/>
          </p:cNvSpPr>
          <p:nvPr/>
        </p:nvSpPr>
        <p:spPr bwMode="auto">
          <a:xfrm>
            <a:off x="4106863" y="4987926"/>
            <a:ext cx="74379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AR</a:t>
            </a:r>
          </a:p>
          <a:p>
            <a:pPr eaLnBrk="1"/>
            <a:endParaRPr lang="en-US" altLang="ko-KR"/>
          </a:p>
        </p:txBody>
      </p:sp>
      <p:sp>
        <p:nvSpPr>
          <p:cNvPr id="81000" name="Rectangle 108"/>
          <p:cNvSpPr>
            <a:spLocks noChangeArrowheads="1"/>
          </p:cNvSpPr>
          <p:nvPr/>
        </p:nvSpPr>
        <p:spPr bwMode="auto">
          <a:xfrm>
            <a:off x="4106863" y="5151438"/>
            <a:ext cx="6283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81001" name="Arc 109"/>
          <p:cNvSpPr>
            <a:spLocks/>
          </p:cNvSpPr>
          <p:nvPr/>
        </p:nvSpPr>
        <p:spPr bwMode="auto">
          <a:xfrm>
            <a:off x="5842001" y="4803776"/>
            <a:ext cx="100013" cy="112713"/>
          </a:xfrm>
          <a:custGeom>
            <a:avLst/>
            <a:gdLst>
              <a:gd name="T0" fmla="*/ 0 w 17255"/>
              <a:gd name="T1" fmla="*/ 9654 h 21600"/>
              <a:gd name="T2" fmla="*/ 100013 w 17255"/>
              <a:gd name="T3" fmla="*/ 9111 h 21600"/>
              <a:gd name="T4" fmla="*/ 50693 w 17255"/>
              <a:gd name="T5" fmla="*/ 112713 h 21600"/>
              <a:gd name="T6" fmla="*/ 0 60000 65536"/>
              <a:gd name="T7" fmla="*/ 0 60000 65536"/>
              <a:gd name="T8" fmla="*/ 0 60000 65536"/>
              <a:gd name="T9" fmla="*/ 0 w 17255"/>
              <a:gd name="T10" fmla="*/ 0 h 21600"/>
              <a:gd name="T11" fmla="*/ 17255 w 172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55" h="21600" fill="none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</a:path>
              <a:path w="17255" h="21600" stroke="0" extrusionOk="0">
                <a:moveTo>
                  <a:pt x="-1" y="1849"/>
                </a:moveTo>
                <a:cubicBezTo>
                  <a:pt x="2754" y="630"/>
                  <a:pt x="5733" y="-1"/>
                  <a:pt x="8746" y="0"/>
                </a:cubicBezTo>
                <a:cubicBezTo>
                  <a:pt x="11671" y="0"/>
                  <a:pt x="14566" y="594"/>
                  <a:pt x="17254" y="1746"/>
                </a:cubicBezTo>
                <a:lnTo>
                  <a:pt x="8746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002" name="Rectangle 111"/>
          <p:cNvSpPr>
            <a:spLocks noChangeArrowheads="1"/>
          </p:cNvSpPr>
          <p:nvPr/>
        </p:nvSpPr>
        <p:spPr bwMode="auto">
          <a:xfrm>
            <a:off x="5197476" y="5654676"/>
            <a:ext cx="945773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M[AR]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DR</a:t>
            </a:r>
          </a:p>
          <a:p>
            <a:pPr eaLnBrk="1"/>
            <a:endParaRPr lang="en-US" altLang="ko-KR"/>
          </a:p>
        </p:txBody>
      </p:sp>
      <p:sp>
        <p:nvSpPr>
          <p:cNvPr id="81003" name="Rectangle 112"/>
          <p:cNvSpPr>
            <a:spLocks noChangeArrowheads="1"/>
          </p:cNvSpPr>
          <p:nvPr/>
        </p:nvSpPr>
        <p:spPr bwMode="auto">
          <a:xfrm>
            <a:off x="5197475" y="5816601"/>
            <a:ext cx="78547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If (DR = 0)</a:t>
            </a:r>
          </a:p>
          <a:p>
            <a:pPr eaLnBrk="1"/>
            <a:endParaRPr lang="en-US" altLang="ko-KR"/>
          </a:p>
        </p:txBody>
      </p:sp>
      <p:sp>
        <p:nvSpPr>
          <p:cNvPr id="81004" name="Rectangle 113"/>
          <p:cNvSpPr>
            <a:spLocks noChangeArrowheads="1"/>
          </p:cNvSpPr>
          <p:nvPr/>
        </p:nvSpPr>
        <p:spPr bwMode="auto">
          <a:xfrm>
            <a:off x="5197476" y="5980114"/>
            <a:ext cx="134492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then (PC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PC + 1)</a:t>
            </a:r>
          </a:p>
          <a:p>
            <a:pPr eaLnBrk="1"/>
            <a:endParaRPr lang="en-US" altLang="ko-KR"/>
          </a:p>
        </p:txBody>
      </p:sp>
      <p:sp>
        <p:nvSpPr>
          <p:cNvPr id="81005" name="Rectangle 114"/>
          <p:cNvSpPr>
            <a:spLocks noChangeArrowheads="1"/>
          </p:cNvSpPr>
          <p:nvPr/>
        </p:nvSpPr>
        <p:spPr bwMode="auto">
          <a:xfrm>
            <a:off x="5197475" y="6146800"/>
            <a:ext cx="62837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81006" name="Rectangle 115"/>
          <p:cNvSpPr>
            <a:spLocks noChangeArrowheads="1"/>
          </p:cNvSpPr>
          <p:nvPr/>
        </p:nvSpPr>
        <p:spPr bwMode="auto">
          <a:xfrm>
            <a:off x="5235575" y="5657850"/>
            <a:ext cx="1517650" cy="7127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007" name="Rectangle 116"/>
          <p:cNvSpPr>
            <a:spLocks noChangeArrowheads="1"/>
          </p:cNvSpPr>
          <p:nvPr/>
        </p:nvSpPr>
        <p:spPr bwMode="auto">
          <a:xfrm>
            <a:off x="6245226" y="5408613"/>
            <a:ext cx="42479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D  T</a:t>
            </a:r>
          </a:p>
        </p:txBody>
      </p:sp>
      <p:sp>
        <p:nvSpPr>
          <p:cNvPr id="81008" name="Rectangle 117"/>
          <p:cNvSpPr>
            <a:spLocks noChangeArrowheads="1"/>
          </p:cNvSpPr>
          <p:nvPr/>
        </p:nvSpPr>
        <p:spPr bwMode="auto">
          <a:xfrm>
            <a:off x="6350001" y="54673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6</a:t>
            </a:r>
          </a:p>
        </p:txBody>
      </p:sp>
      <p:sp>
        <p:nvSpPr>
          <p:cNvPr id="81009" name="Rectangle 118"/>
          <p:cNvSpPr>
            <a:spLocks noChangeArrowheads="1"/>
          </p:cNvSpPr>
          <p:nvPr/>
        </p:nvSpPr>
        <p:spPr bwMode="auto">
          <a:xfrm>
            <a:off x="6543676" y="54673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6</a:t>
            </a:r>
          </a:p>
        </p:txBody>
      </p:sp>
      <p:sp>
        <p:nvSpPr>
          <p:cNvPr id="81010" name="Rectangle 119"/>
          <p:cNvSpPr>
            <a:spLocks noChangeArrowheads="1"/>
          </p:cNvSpPr>
          <p:nvPr/>
        </p:nvSpPr>
        <p:spPr bwMode="auto">
          <a:xfrm>
            <a:off x="3297238" y="2698750"/>
            <a:ext cx="29174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>
                <a:latin typeface="Symbol" panose="05050102010706020507" pitchFamily="18" charset="2"/>
              </a:rPr>
              <a:t></a:t>
            </a:r>
          </a:p>
        </p:txBody>
      </p:sp>
      <p:sp>
        <p:nvSpPr>
          <p:cNvPr id="81011" name="Line 121"/>
          <p:cNvSpPr>
            <a:spLocks noChangeShapeType="1"/>
          </p:cNvSpPr>
          <p:nvPr/>
        </p:nvSpPr>
        <p:spPr bwMode="auto">
          <a:xfrm flipV="1">
            <a:off x="5895975" y="1590675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012" name="Line 122"/>
          <p:cNvSpPr>
            <a:spLocks noChangeShapeType="1"/>
          </p:cNvSpPr>
          <p:nvPr/>
        </p:nvSpPr>
        <p:spPr bwMode="auto">
          <a:xfrm flipV="1">
            <a:off x="5892800" y="2319339"/>
            <a:ext cx="0" cy="327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013" name="Line 123"/>
          <p:cNvSpPr>
            <a:spLocks noChangeShapeType="1"/>
          </p:cNvSpPr>
          <p:nvPr/>
        </p:nvSpPr>
        <p:spPr bwMode="auto">
          <a:xfrm flipV="1">
            <a:off x="5883275" y="3659188"/>
            <a:ext cx="0" cy="311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014" name="Line 124"/>
          <p:cNvSpPr>
            <a:spLocks noChangeShapeType="1"/>
          </p:cNvSpPr>
          <p:nvPr/>
        </p:nvSpPr>
        <p:spPr bwMode="auto">
          <a:xfrm flipV="1">
            <a:off x="5883275" y="4383088"/>
            <a:ext cx="0" cy="444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015" name="Line 125"/>
          <p:cNvSpPr>
            <a:spLocks noChangeShapeType="1"/>
          </p:cNvSpPr>
          <p:nvPr/>
        </p:nvSpPr>
        <p:spPr bwMode="auto">
          <a:xfrm flipV="1">
            <a:off x="5883275" y="5253039"/>
            <a:ext cx="0" cy="327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016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10863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7775" y="325439"/>
            <a:ext cx="7219950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INPUT-OUTPUT  AND  INTERRUPT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985964" y="1503363"/>
            <a:ext cx="321627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  <a:buFontTx/>
              <a:buChar char="•"/>
            </a:pPr>
            <a:r>
              <a:rPr lang="en-US" altLang="ko-KR" sz="1800"/>
              <a:t> Input-Output Configuration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147888" y="3544889"/>
            <a:ext cx="3886200" cy="105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609600" indent="-609600" defTabSz="1524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1524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1524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1524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1524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152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just">
              <a:lnSpc>
                <a:spcPct val="93000"/>
              </a:lnSpc>
            </a:pPr>
            <a:r>
              <a:rPr lang="en-US" altLang="ko-KR" sz="1400" i="1"/>
              <a:t>INPR</a:t>
            </a:r>
            <a:r>
              <a:rPr lang="en-US" altLang="ko-KR" sz="1400"/>
              <a:t>	Input register - 8 bits</a:t>
            </a:r>
          </a:p>
          <a:p>
            <a:pPr algn="just">
              <a:lnSpc>
                <a:spcPct val="93000"/>
              </a:lnSpc>
            </a:pPr>
            <a:r>
              <a:rPr lang="en-US" altLang="ko-KR" sz="1400" i="1"/>
              <a:t>OUTR</a:t>
            </a:r>
            <a:r>
              <a:rPr lang="en-US" altLang="ko-KR" sz="1400"/>
              <a:t>	Output register - 8 bits</a:t>
            </a:r>
          </a:p>
          <a:p>
            <a:pPr algn="just">
              <a:lnSpc>
                <a:spcPct val="93000"/>
              </a:lnSpc>
            </a:pPr>
            <a:r>
              <a:rPr lang="en-US" altLang="ko-KR" sz="1400" i="1"/>
              <a:t>FGI</a:t>
            </a:r>
            <a:r>
              <a:rPr lang="en-US" altLang="ko-KR" sz="1400"/>
              <a:t>	Input flag - 1 bit</a:t>
            </a:r>
          </a:p>
          <a:p>
            <a:pPr algn="just">
              <a:lnSpc>
                <a:spcPct val="93000"/>
              </a:lnSpc>
            </a:pPr>
            <a:r>
              <a:rPr lang="en-US" altLang="ko-KR" sz="1400" i="1"/>
              <a:t>FGO</a:t>
            </a:r>
            <a:r>
              <a:rPr lang="en-US" altLang="ko-KR" sz="1400"/>
              <a:t>	Output flag - 1 bit</a:t>
            </a:r>
          </a:p>
          <a:p>
            <a:pPr algn="just">
              <a:lnSpc>
                <a:spcPct val="93000"/>
              </a:lnSpc>
            </a:pPr>
            <a:r>
              <a:rPr lang="en-US" altLang="ko-KR" sz="1400" i="1"/>
              <a:t>IEN</a:t>
            </a:r>
            <a:r>
              <a:rPr lang="en-US" altLang="ko-KR" sz="1400"/>
              <a:t>	Interrupt enable - 1 bit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298701" y="4706939"/>
            <a:ext cx="6219651" cy="175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8000"/>
              </a:lnSpc>
            </a:pPr>
            <a:r>
              <a:rPr lang="en-US" altLang="ko-KR" sz="1800"/>
              <a:t>- The terminal sends and receives serial information</a:t>
            </a:r>
          </a:p>
          <a:p>
            <a:pPr>
              <a:lnSpc>
                <a:spcPct val="88000"/>
              </a:lnSpc>
            </a:pPr>
            <a:r>
              <a:rPr lang="en-US" altLang="ko-KR" sz="1800"/>
              <a:t>- The serial info. from the keyboard is shifted into INPR </a:t>
            </a:r>
          </a:p>
          <a:p>
            <a:pPr>
              <a:lnSpc>
                <a:spcPct val="88000"/>
              </a:lnSpc>
            </a:pPr>
            <a:r>
              <a:rPr lang="en-US" altLang="ko-KR" sz="1800"/>
              <a:t>- The serial info. for the printer is stored in the OUTR</a:t>
            </a:r>
          </a:p>
          <a:p>
            <a:pPr>
              <a:lnSpc>
                <a:spcPct val="88000"/>
              </a:lnSpc>
            </a:pPr>
            <a:r>
              <a:rPr lang="en-US" altLang="ko-KR" sz="1800"/>
              <a:t>- INPR and OUTR communicate with the terminal </a:t>
            </a:r>
          </a:p>
          <a:p>
            <a:pPr>
              <a:lnSpc>
                <a:spcPct val="88000"/>
              </a:lnSpc>
            </a:pPr>
            <a:r>
              <a:rPr lang="en-US" altLang="ko-KR" sz="1800"/>
              <a:t>	serially and with the AC in parallel.</a:t>
            </a:r>
          </a:p>
          <a:p>
            <a:pPr>
              <a:lnSpc>
                <a:spcPct val="88000"/>
              </a:lnSpc>
            </a:pPr>
            <a:r>
              <a:rPr lang="en-US" altLang="ko-KR" sz="1800"/>
              <a:t>- The flags are needed to </a:t>
            </a:r>
            <a:r>
              <a:rPr lang="en-US" altLang="ko-KR" sz="1800" i="1">
                <a:solidFill>
                  <a:schemeClr val="tx2"/>
                </a:solidFill>
              </a:rPr>
              <a:t>synchronize</a:t>
            </a:r>
            <a:r>
              <a:rPr lang="en-US" altLang="ko-KR" sz="1800"/>
              <a:t> the timing </a:t>
            </a:r>
          </a:p>
          <a:p>
            <a:pPr>
              <a:lnSpc>
                <a:spcPct val="88000"/>
              </a:lnSpc>
            </a:pPr>
            <a:r>
              <a:rPr lang="en-US" altLang="ko-KR" sz="1800"/>
              <a:t>    	difference between  I/O device and the computer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2819400" y="1062039"/>
            <a:ext cx="46326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A Terminal with a keyboard and a Printer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771776" y="1036639"/>
            <a:ext cx="4779963" cy="339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28" name="Rectangle 47"/>
          <p:cNvSpPr>
            <a:spLocks noChangeArrowheads="1"/>
          </p:cNvSpPr>
          <p:nvPr/>
        </p:nvSpPr>
        <p:spPr bwMode="auto">
          <a:xfrm>
            <a:off x="2076450" y="3538539"/>
            <a:ext cx="2851150" cy="1055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29" name="Rectangle 48"/>
          <p:cNvSpPr>
            <a:spLocks noChangeArrowheads="1"/>
          </p:cNvSpPr>
          <p:nvPr/>
        </p:nvSpPr>
        <p:spPr bwMode="auto">
          <a:xfrm>
            <a:off x="8977963" y="0"/>
            <a:ext cx="157415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I/O and Interrupt</a:t>
            </a:r>
          </a:p>
        </p:txBody>
      </p:sp>
      <p:sp>
        <p:nvSpPr>
          <p:cNvPr id="81930" name="Rectangle 8"/>
          <p:cNvSpPr>
            <a:spLocks noChangeArrowheads="1"/>
          </p:cNvSpPr>
          <p:nvPr/>
        </p:nvSpPr>
        <p:spPr bwMode="auto">
          <a:xfrm>
            <a:off x="5322888" y="1798639"/>
            <a:ext cx="94096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Input-output</a:t>
            </a:r>
          </a:p>
          <a:p>
            <a:pPr eaLnBrk="1"/>
            <a:endParaRPr lang="en-US" altLang="ko-KR"/>
          </a:p>
        </p:txBody>
      </p:sp>
      <p:sp>
        <p:nvSpPr>
          <p:cNvPr id="81931" name="Rectangle 9"/>
          <p:cNvSpPr>
            <a:spLocks noChangeArrowheads="1"/>
          </p:cNvSpPr>
          <p:nvPr/>
        </p:nvSpPr>
        <p:spPr bwMode="auto">
          <a:xfrm>
            <a:off x="5476875" y="1924050"/>
            <a:ext cx="679674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terminal</a:t>
            </a:r>
          </a:p>
        </p:txBody>
      </p:sp>
      <p:sp>
        <p:nvSpPr>
          <p:cNvPr id="81932" name="Rectangle 10"/>
          <p:cNvSpPr>
            <a:spLocks noChangeArrowheads="1"/>
          </p:cNvSpPr>
          <p:nvPr/>
        </p:nvSpPr>
        <p:spPr bwMode="auto">
          <a:xfrm>
            <a:off x="7246938" y="1730376"/>
            <a:ext cx="52899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Serial</a:t>
            </a:r>
          </a:p>
          <a:p>
            <a:pPr eaLnBrk="1"/>
            <a:endParaRPr lang="en-US" altLang="ko-KR"/>
          </a:p>
        </p:txBody>
      </p:sp>
      <p:sp>
        <p:nvSpPr>
          <p:cNvPr id="81933" name="Rectangle 11"/>
          <p:cNvSpPr>
            <a:spLocks noChangeArrowheads="1"/>
          </p:cNvSpPr>
          <p:nvPr/>
        </p:nvSpPr>
        <p:spPr bwMode="auto">
          <a:xfrm>
            <a:off x="6875464" y="1857376"/>
            <a:ext cx="1128515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communication</a:t>
            </a:r>
          </a:p>
          <a:p>
            <a:pPr eaLnBrk="1"/>
            <a:endParaRPr lang="en-US" altLang="ko-KR"/>
          </a:p>
        </p:txBody>
      </p:sp>
      <p:sp>
        <p:nvSpPr>
          <p:cNvPr id="81934" name="Rectangle 12"/>
          <p:cNvSpPr>
            <a:spLocks noChangeArrowheads="1"/>
          </p:cNvSpPr>
          <p:nvPr/>
        </p:nvSpPr>
        <p:spPr bwMode="auto">
          <a:xfrm>
            <a:off x="7132638" y="1982788"/>
            <a:ext cx="7149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interface</a:t>
            </a:r>
          </a:p>
        </p:txBody>
      </p:sp>
      <p:sp>
        <p:nvSpPr>
          <p:cNvPr id="81935" name="Rectangle 13"/>
          <p:cNvSpPr>
            <a:spLocks noChangeArrowheads="1"/>
          </p:cNvSpPr>
          <p:nvPr/>
        </p:nvSpPr>
        <p:spPr bwMode="auto">
          <a:xfrm>
            <a:off x="8493126" y="1741489"/>
            <a:ext cx="98424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Computer</a:t>
            </a:r>
          </a:p>
          <a:p>
            <a:r>
              <a:rPr lang="en-US" altLang="ko-KR"/>
              <a:t>registers and</a:t>
            </a:r>
          </a:p>
          <a:p>
            <a:r>
              <a:rPr lang="en-US" altLang="ko-KR"/>
              <a:t>flip-flops</a:t>
            </a:r>
          </a:p>
          <a:p>
            <a:pPr eaLnBrk="1"/>
            <a:endParaRPr lang="en-US" altLang="ko-KR"/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5457825" y="2335213"/>
            <a:ext cx="59471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Printer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5316538" y="3402013"/>
            <a:ext cx="77264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Keyboard</a:t>
            </a:r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7067550" y="2236789"/>
            <a:ext cx="713338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Receiver</a:t>
            </a:r>
          </a:p>
          <a:p>
            <a:pPr eaLnBrk="1"/>
            <a:endParaRPr lang="en-US" altLang="ko-KR"/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7086600" y="2373313"/>
            <a:ext cx="7149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interface</a:t>
            </a: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7004050" y="3290889"/>
            <a:ext cx="88646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Transmitter</a:t>
            </a:r>
          </a:p>
          <a:p>
            <a:pPr eaLnBrk="1"/>
            <a:endParaRPr lang="en-US" altLang="ko-KR"/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7080250" y="3421063"/>
            <a:ext cx="7149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interface</a:t>
            </a: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9448801" y="2335213"/>
            <a:ext cx="46006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FGO</a:t>
            </a: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8709025" y="2335213"/>
            <a:ext cx="54662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OUTR</a:t>
            </a:r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8793163" y="2878138"/>
            <a:ext cx="36869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AC</a:t>
            </a:r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8766176" y="3402013"/>
            <a:ext cx="488917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INPR</a:t>
            </a: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9474201" y="3402013"/>
            <a:ext cx="39594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FGI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9526588" y="2333626"/>
            <a:ext cx="360362" cy="2079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8701089" y="2341564"/>
            <a:ext cx="644525" cy="1920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8482014" y="2886075"/>
            <a:ext cx="1082675" cy="1984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50" name="Rectangle 30"/>
          <p:cNvSpPr>
            <a:spLocks noChangeArrowheads="1"/>
          </p:cNvSpPr>
          <p:nvPr/>
        </p:nvSpPr>
        <p:spPr bwMode="auto">
          <a:xfrm>
            <a:off x="8701089" y="3398839"/>
            <a:ext cx="644525" cy="20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9513888" y="3398838"/>
            <a:ext cx="347662" cy="190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52" name="Arc 32"/>
          <p:cNvSpPr>
            <a:spLocks/>
          </p:cNvSpPr>
          <p:nvPr/>
        </p:nvSpPr>
        <p:spPr bwMode="auto">
          <a:xfrm>
            <a:off x="8959850" y="2525714"/>
            <a:ext cx="96838" cy="85725"/>
          </a:xfrm>
          <a:custGeom>
            <a:avLst/>
            <a:gdLst>
              <a:gd name="T0" fmla="*/ 96838 w 17464"/>
              <a:gd name="T1" fmla="*/ 78617 h 21600"/>
              <a:gd name="T2" fmla="*/ 0 w 17464"/>
              <a:gd name="T3" fmla="*/ 78196 h 21600"/>
              <a:gd name="T4" fmla="*/ 49084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3" name="Arc 33"/>
          <p:cNvSpPr>
            <a:spLocks/>
          </p:cNvSpPr>
          <p:nvPr/>
        </p:nvSpPr>
        <p:spPr bwMode="auto">
          <a:xfrm>
            <a:off x="8951914" y="3076576"/>
            <a:ext cx="98425" cy="85725"/>
          </a:xfrm>
          <a:custGeom>
            <a:avLst/>
            <a:gdLst>
              <a:gd name="T0" fmla="*/ 98425 w 17464"/>
              <a:gd name="T1" fmla="*/ 78617 h 21600"/>
              <a:gd name="T2" fmla="*/ 0 w 17464"/>
              <a:gd name="T3" fmla="*/ 78196 h 21600"/>
              <a:gd name="T4" fmla="*/ 49889 w 17464"/>
              <a:gd name="T5" fmla="*/ 0 h 21600"/>
              <a:gd name="T6" fmla="*/ 0 60000 65536"/>
              <a:gd name="T7" fmla="*/ 0 60000 65536"/>
              <a:gd name="T8" fmla="*/ 0 60000 65536"/>
              <a:gd name="T9" fmla="*/ 0 w 17464"/>
              <a:gd name="T10" fmla="*/ 0 h 21600"/>
              <a:gd name="T11" fmla="*/ 17464 w 1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64" h="21600" fill="none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</a:path>
              <a:path w="17464" h="21600" stroke="0" extrusionOk="0">
                <a:moveTo>
                  <a:pt x="17463" y="19808"/>
                </a:moveTo>
                <a:cubicBezTo>
                  <a:pt x="14746" y="20990"/>
                  <a:pt x="11815" y="21599"/>
                  <a:pt x="8852" y="21600"/>
                </a:cubicBezTo>
                <a:cubicBezTo>
                  <a:pt x="5800" y="21600"/>
                  <a:pt x="2783" y="20953"/>
                  <a:pt x="0" y="19702"/>
                </a:cubicBezTo>
                <a:lnTo>
                  <a:pt x="88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>
            <a:off x="9004300" y="3146425"/>
            <a:ext cx="0" cy="2492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5" name="Arc 35"/>
          <p:cNvSpPr>
            <a:spLocks/>
          </p:cNvSpPr>
          <p:nvPr/>
        </p:nvSpPr>
        <p:spPr bwMode="auto">
          <a:xfrm>
            <a:off x="8043864" y="2403475"/>
            <a:ext cx="122237" cy="69850"/>
          </a:xfrm>
          <a:custGeom>
            <a:avLst/>
            <a:gdLst>
              <a:gd name="T0" fmla="*/ 111502 w 21600"/>
              <a:gd name="T1" fmla="*/ 0 h 17464"/>
              <a:gd name="T2" fmla="*/ 112102 w 21600"/>
              <a:gd name="T3" fmla="*/ 69850 h 17464"/>
              <a:gd name="T4" fmla="*/ 0 w 21600"/>
              <a:gd name="T5" fmla="*/ 35405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6" name="Line 36"/>
          <p:cNvSpPr>
            <a:spLocks noChangeShapeType="1"/>
          </p:cNvSpPr>
          <p:nvPr/>
        </p:nvSpPr>
        <p:spPr bwMode="auto">
          <a:xfrm>
            <a:off x="8147050" y="2441575"/>
            <a:ext cx="541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7" name="Rectangle 37"/>
          <p:cNvSpPr>
            <a:spLocks noChangeArrowheads="1"/>
          </p:cNvSpPr>
          <p:nvPr/>
        </p:nvSpPr>
        <p:spPr bwMode="auto">
          <a:xfrm>
            <a:off x="7026275" y="2235200"/>
            <a:ext cx="1004888" cy="350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58" name="Rectangle 38"/>
          <p:cNvSpPr>
            <a:spLocks noChangeArrowheads="1"/>
          </p:cNvSpPr>
          <p:nvPr/>
        </p:nvSpPr>
        <p:spPr bwMode="auto">
          <a:xfrm>
            <a:off x="7026275" y="3300414"/>
            <a:ext cx="1004888" cy="3508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59" name="Arc 39"/>
          <p:cNvSpPr>
            <a:spLocks/>
          </p:cNvSpPr>
          <p:nvPr/>
        </p:nvSpPr>
        <p:spPr bwMode="auto">
          <a:xfrm>
            <a:off x="8580439" y="3468689"/>
            <a:ext cx="122237" cy="71437"/>
          </a:xfrm>
          <a:custGeom>
            <a:avLst/>
            <a:gdLst>
              <a:gd name="T0" fmla="*/ 9881 w 21600"/>
              <a:gd name="T1" fmla="*/ 71437 h 17255"/>
              <a:gd name="T2" fmla="*/ 10469 w 21600"/>
              <a:gd name="T3" fmla="*/ 0 h 17255"/>
              <a:gd name="T4" fmla="*/ 122237 w 21600"/>
              <a:gd name="T5" fmla="*/ 3620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0" name="Line 40"/>
          <p:cNvSpPr>
            <a:spLocks noChangeShapeType="1"/>
          </p:cNvSpPr>
          <p:nvPr/>
        </p:nvSpPr>
        <p:spPr bwMode="auto">
          <a:xfrm>
            <a:off x="8043864" y="3508375"/>
            <a:ext cx="5413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1" name="Arc 41"/>
          <p:cNvSpPr>
            <a:spLocks/>
          </p:cNvSpPr>
          <p:nvPr/>
        </p:nvSpPr>
        <p:spPr bwMode="auto">
          <a:xfrm>
            <a:off x="6362700" y="2403475"/>
            <a:ext cx="122238" cy="69850"/>
          </a:xfrm>
          <a:custGeom>
            <a:avLst/>
            <a:gdLst>
              <a:gd name="T0" fmla="*/ 111503 w 21600"/>
              <a:gd name="T1" fmla="*/ 0 h 17464"/>
              <a:gd name="T2" fmla="*/ 112102 w 21600"/>
              <a:gd name="T3" fmla="*/ 69850 h 17464"/>
              <a:gd name="T4" fmla="*/ 0 w 21600"/>
              <a:gd name="T5" fmla="*/ 35405 h 17464"/>
              <a:gd name="T6" fmla="*/ 0 60000 65536"/>
              <a:gd name="T7" fmla="*/ 0 60000 65536"/>
              <a:gd name="T8" fmla="*/ 0 60000 65536"/>
              <a:gd name="T9" fmla="*/ 0 w 21600"/>
              <a:gd name="T10" fmla="*/ 0 h 17464"/>
              <a:gd name="T11" fmla="*/ 21600 w 21600"/>
              <a:gd name="T12" fmla="*/ 17464 h 17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464" fill="none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</a:path>
              <a:path w="21600" h="17464" stroke="0" extrusionOk="0">
                <a:moveTo>
                  <a:pt x="19702" y="0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3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2" name="Line 42"/>
          <p:cNvSpPr>
            <a:spLocks noChangeShapeType="1"/>
          </p:cNvSpPr>
          <p:nvPr/>
        </p:nvSpPr>
        <p:spPr bwMode="auto">
          <a:xfrm>
            <a:off x="6472239" y="2441575"/>
            <a:ext cx="5413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3" name="Arc 43"/>
          <p:cNvSpPr>
            <a:spLocks/>
          </p:cNvSpPr>
          <p:nvPr/>
        </p:nvSpPr>
        <p:spPr bwMode="auto">
          <a:xfrm>
            <a:off x="6904039" y="3468689"/>
            <a:ext cx="122237" cy="71437"/>
          </a:xfrm>
          <a:custGeom>
            <a:avLst/>
            <a:gdLst>
              <a:gd name="T0" fmla="*/ 9881 w 21600"/>
              <a:gd name="T1" fmla="*/ 71437 h 17255"/>
              <a:gd name="T2" fmla="*/ 10469 w 21600"/>
              <a:gd name="T3" fmla="*/ 0 h 17255"/>
              <a:gd name="T4" fmla="*/ 122237 w 21600"/>
              <a:gd name="T5" fmla="*/ 36209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4" name="Line 44"/>
          <p:cNvSpPr>
            <a:spLocks noChangeShapeType="1"/>
          </p:cNvSpPr>
          <p:nvPr/>
        </p:nvSpPr>
        <p:spPr bwMode="auto">
          <a:xfrm>
            <a:off x="6369050" y="3508375"/>
            <a:ext cx="5397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5" name="Rectangle 45"/>
          <p:cNvSpPr>
            <a:spLocks noChangeArrowheads="1"/>
          </p:cNvSpPr>
          <p:nvPr/>
        </p:nvSpPr>
        <p:spPr bwMode="auto">
          <a:xfrm>
            <a:off x="5337176" y="2235200"/>
            <a:ext cx="1019175" cy="350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5337176" y="3300414"/>
            <a:ext cx="1019175" cy="3508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1967" name="Line 49"/>
          <p:cNvSpPr>
            <a:spLocks noChangeShapeType="1"/>
          </p:cNvSpPr>
          <p:nvPr/>
        </p:nvSpPr>
        <p:spPr bwMode="auto">
          <a:xfrm flipV="1">
            <a:off x="9010650" y="2592388"/>
            <a:ext cx="0" cy="29686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8" name="Arc 50"/>
          <p:cNvSpPr>
            <a:spLocks/>
          </p:cNvSpPr>
          <p:nvPr/>
        </p:nvSpPr>
        <p:spPr bwMode="auto">
          <a:xfrm>
            <a:off x="7407275" y="3836988"/>
            <a:ext cx="122238" cy="68262"/>
          </a:xfrm>
          <a:custGeom>
            <a:avLst/>
            <a:gdLst>
              <a:gd name="T0" fmla="*/ 9881 w 21600"/>
              <a:gd name="T1" fmla="*/ 68262 h 17255"/>
              <a:gd name="T2" fmla="*/ 10469 w 21600"/>
              <a:gd name="T3" fmla="*/ 0 h 17255"/>
              <a:gd name="T4" fmla="*/ 122238 w 21600"/>
              <a:gd name="T5" fmla="*/ 34600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9" name="Line 51"/>
          <p:cNvSpPr>
            <a:spLocks noChangeShapeType="1"/>
          </p:cNvSpPr>
          <p:nvPr/>
        </p:nvSpPr>
        <p:spPr bwMode="auto">
          <a:xfrm>
            <a:off x="7077076" y="3878263"/>
            <a:ext cx="334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0" name="Arc 52"/>
          <p:cNvSpPr>
            <a:spLocks/>
          </p:cNvSpPr>
          <p:nvPr/>
        </p:nvSpPr>
        <p:spPr bwMode="auto">
          <a:xfrm>
            <a:off x="7407275" y="4025901"/>
            <a:ext cx="122238" cy="68263"/>
          </a:xfrm>
          <a:custGeom>
            <a:avLst/>
            <a:gdLst>
              <a:gd name="T0" fmla="*/ 9881 w 21600"/>
              <a:gd name="T1" fmla="*/ 68263 h 17255"/>
              <a:gd name="T2" fmla="*/ 10469 w 21600"/>
              <a:gd name="T3" fmla="*/ 0 h 17255"/>
              <a:gd name="T4" fmla="*/ 122238 w 21600"/>
              <a:gd name="T5" fmla="*/ 34600 h 17255"/>
              <a:gd name="T6" fmla="*/ 0 60000 65536"/>
              <a:gd name="T7" fmla="*/ 0 60000 65536"/>
              <a:gd name="T8" fmla="*/ 0 60000 65536"/>
              <a:gd name="T9" fmla="*/ 0 w 21600"/>
              <a:gd name="T10" fmla="*/ 0 h 17255"/>
              <a:gd name="T11" fmla="*/ 21600 w 21600"/>
              <a:gd name="T12" fmla="*/ 17255 h 17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55" fill="none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</a:path>
              <a:path w="21600" h="17255" stroke="0" extrusionOk="0">
                <a:moveTo>
                  <a:pt x="1746" y="17254"/>
                </a:moveTo>
                <a:cubicBezTo>
                  <a:pt x="594" y="14566"/>
                  <a:pt x="0" y="11671"/>
                  <a:pt x="0" y="8746"/>
                </a:cubicBezTo>
                <a:cubicBezTo>
                  <a:pt x="-1" y="5733"/>
                  <a:pt x="630" y="2754"/>
                  <a:pt x="1849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1" name="Line 53"/>
          <p:cNvSpPr>
            <a:spLocks noChangeShapeType="1"/>
          </p:cNvSpPr>
          <p:nvPr/>
        </p:nvSpPr>
        <p:spPr bwMode="auto">
          <a:xfrm flipH="1">
            <a:off x="7045326" y="4062413"/>
            <a:ext cx="373063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2" name="Rectangle 54"/>
          <p:cNvSpPr>
            <a:spLocks noChangeArrowheads="1"/>
          </p:cNvSpPr>
          <p:nvPr/>
        </p:nvSpPr>
        <p:spPr bwMode="auto">
          <a:xfrm>
            <a:off x="7491414" y="3727450"/>
            <a:ext cx="26112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Serial Communications Path</a:t>
            </a:r>
          </a:p>
        </p:txBody>
      </p:sp>
      <p:sp>
        <p:nvSpPr>
          <p:cNvPr id="81973" name="Rectangle 55"/>
          <p:cNvSpPr>
            <a:spLocks noChangeArrowheads="1"/>
          </p:cNvSpPr>
          <p:nvPr/>
        </p:nvSpPr>
        <p:spPr bwMode="auto">
          <a:xfrm>
            <a:off x="7493000" y="3935413"/>
            <a:ext cx="276037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Parallel Communications Path</a:t>
            </a:r>
          </a:p>
        </p:txBody>
      </p:sp>
      <p:sp>
        <p:nvSpPr>
          <p:cNvPr id="81974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11890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81225" y="295276"/>
            <a:ext cx="7970838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PROGRAM  CONTROLLED  DATA  TRANSFER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264276" y="1185863"/>
            <a:ext cx="2979983" cy="132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106000"/>
              </a:lnSpc>
            </a:pPr>
            <a:r>
              <a:rPr lang="en-US" altLang="ko-KR" sz="1400"/>
              <a:t>loop: If FGI = 1 goto loop</a:t>
            </a:r>
          </a:p>
          <a:p>
            <a:pPr>
              <a:lnSpc>
                <a:spcPct val="106000"/>
              </a:lnSpc>
            </a:pPr>
            <a:r>
              <a:rPr lang="en-US" altLang="ko-KR" sz="1400"/>
              <a:t>         INPR </a:t>
            </a:r>
            <a:r>
              <a:rPr lang="en-US" altLang="ko-KR" sz="1800">
                <a:sym typeface="Symbol" panose="05050102010706020507" pitchFamily="18" charset="2"/>
              </a:rPr>
              <a:t> </a:t>
            </a:r>
            <a:r>
              <a:rPr lang="en-US" altLang="ko-KR" sz="1400">
                <a:latin typeface="Symbol" panose="05050102010706020507" pitchFamily="18" charset="2"/>
              </a:rPr>
              <a:t></a:t>
            </a:r>
            <a:r>
              <a:rPr lang="en-US" altLang="ko-KR" sz="1400"/>
              <a:t>new data, FGI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400"/>
              <a:t> 1</a:t>
            </a:r>
          </a:p>
          <a:p>
            <a:pPr>
              <a:lnSpc>
                <a:spcPct val="106000"/>
              </a:lnSpc>
            </a:pPr>
            <a:endParaRPr lang="en-US" altLang="ko-KR" sz="1400"/>
          </a:p>
          <a:p>
            <a:pPr>
              <a:lnSpc>
                <a:spcPct val="106000"/>
              </a:lnSpc>
            </a:pPr>
            <a:r>
              <a:rPr lang="en-US" altLang="ko-KR" sz="1400"/>
              <a:t>loop: If FGO = 1 goto loop</a:t>
            </a:r>
          </a:p>
          <a:p>
            <a:pPr>
              <a:lnSpc>
                <a:spcPct val="106000"/>
              </a:lnSpc>
            </a:pPr>
            <a:r>
              <a:rPr lang="en-US" altLang="ko-KR" sz="1400"/>
              <a:t>         consume OUTR, FGO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400"/>
              <a:t> 1</a:t>
            </a:r>
          </a:p>
        </p:txBody>
      </p:sp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3392488" y="858838"/>
            <a:ext cx="4481996" cy="26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101000"/>
              </a:lnSpc>
            </a:pPr>
            <a:r>
              <a:rPr lang="en-US" altLang="ko-KR" sz="1400"/>
              <a:t>-- CPU --                                                 -- I/O Device --</a:t>
            </a:r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>
            <a:off x="6010275" y="874714"/>
            <a:ext cx="0" cy="5527675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Rectangle 7"/>
          <p:cNvSpPr>
            <a:spLocks noChangeArrowheads="1"/>
          </p:cNvSpPr>
          <p:nvPr/>
        </p:nvSpPr>
        <p:spPr bwMode="auto">
          <a:xfrm>
            <a:off x="2552700" y="1185864"/>
            <a:ext cx="3196388" cy="189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/* Input */         /* Initially FGI = 0 */</a:t>
            </a:r>
          </a:p>
          <a:p>
            <a:r>
              <a:rPr lang="en-US" altLang="ko-KR" sz="1400"/>
              <a:t>   loop:  If FGI = 0 goto loop</a:t>
            </a:r>
          </a:p>
          <a:p>
            <a:r>
              <a:rPr lang="en-US" altLang="ko-KR" sz="1400"/>
              <a:t>               AC </a:t>
            </a:r>
            <a:r>
              <a:rPr lang="en-US" altLang="ko-KR" sz="1800">
                <a:sym typeface="Symbol" panose="05050102010706020507" pitchFamily="18" charset="2"/>
              </a:rPr>
              <a:t> </a:t>
            </a:r>
            <a:r>
              <a:rPr lang="en-US" altLang="ko-KR" sz="1400">
                <a:latin typeface="Symbol" panose="05050102010706020507" pitchFamily="18" charset="2"/>
              </a:rPr>
              <a:t></a:t>
            </a:r>
            <a:r>
              <a:rPr lang="en-US" altLang="ko-KR" sz="1400"/>
              <a:t>INPR,  FGI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400"/>
              <a:t> 0</a:t>
            </a:r>
          </a:p>
          <a:p>
            <a:endParaRPr lang="en-US" altLang="ko-KR" sz="1400"/>
          </a:p>
          <a:p>
            <a:r>
              <a:rPr lang="en-US" altLang="ko-KR" sz="1400"/>
              <a:t>/* Output */         /* Initially FGO = 1 */</a:t>
            </a:r>
          </a:p>
          <a:p>
            <a:r>
              <a:rPr lang="en-US" altLang="ko-KR" sz="1400"/>
              <a:t>   loop:  If FGO = 0 goto loop</a:t>
            </a:r>
          </a:p>
          <a:p>
            <a:r>
              <a:rPr lang="en-US" altLang="ko-KR" sz="1400"/>
              <a:t>               OUTR </a:t>
            </a:r>
            <a:r>
              <a:rPr lang="en-US" altLang="ko-KR" sz="1800">
                <a:sym typeface="Symbol" panose="05050102010706020507" pitchFamily="18" charset="2"/>
              </a:rPr>
              <a:t> </a:t>
            </a:r>
            <a:r>
              <a:rPr lang="en-US" altLang="ko-KR" sz="1400">
                <a:latin typeface="Symbol" panose="05050102010706020507" pitchFamily="18" charset="2"/>
              </a:rPr>
              <a:t></a:t>
            </a:r>
            <a:r>
              <a:rPr lang="en-US" altLang="ko-KR" sz="1400"/>
              <a:t>AC,  FGO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400"/>
              <a:t> 0</a:t>
            </a:r>
          </a:p>
          <a:p>
            <a:pPr eaLnBrk="1"/>
            <a:endParaRPr lang="en-US" altLang="ko-KR" sz="1400"/>
          </a:p>
        </p:txBody>
      </p:sp>
      <p:sp>
        <p:nvSpPr>
          <p:cNvPr id="82951" name="Rectangle 8"/>
          <p:cNvSpPr>
            <a:spLocks noChangeArrowheads="1"/>
          </p:cNvSpPr>
          <p:nvPr/>
        </p:nvSpPr>
        <p:spPr bwMode="auto">
          <a:xfrm>
            <a:off x="8958913" y="0"/>
            <a:ext cx="157415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I/O and Interrupt</a:t>
            </a:r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4168776" y="3068638"/>
            <a:ext cx="1198563" cy="265112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53" name="Rectangle 10"/>
          <p:cNvSpPr>
            <a:spLocks noChangeArrowheads="1"/>
          </p:cNvSpPr>
          <p:nvPr/>
        </p:nvSpPr>
        <p:spPr bwMode="auto">
          <a:xfrm>
            <a:off x="4210051" y="3079750"/>
            <a:ext cx="107721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Start Input</a:t>
            </a:r>
          </a:p>
        </p:txBody>
      </p:sp>
      <p:sp>
        <p:nvSpPr>
          <p:cNvPr id="82954" name="Rectangle 11"/>
          <p:cNvSpPr>
            <a:spLocks noChangeArrowheads="1"/>
          </p:cNvSpPr>
          <p:nvPr/>
        </p:nvSpPr>
        <p:spPr bwMode="auto">
          <a:xfrm>
            <a:off x="4379914" y="3516313"/>
            <a:ext cx="776287" cy="207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55" name="Rectangle 12"/>
          <p:cNvSpPr>
            <a:spLocks noChangeArrowheads="1"/>
          </p:cNvSpPr>
          <p:nvPr/>
        </p:nvSpPr>
        <p:spPr bwMode="auto">
          <a:xfrm>
            <a:off x="4354513" y="3476625"/>
            <a:ext cx="85760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FGI </a:t>
            </a:r>
            <a:r>
              <a:rPr lang="en-US" altLang="ko-KR" sz="1400">
                <a:sym typeface="Symbol" panose="05050102010706020507" pitchFamily="18" charset="2"/>
              </a:rPr>
              <a:t></a:t>
            </a:r>
            <a:r>
              <a:rPr lang="en-US" altLang="ko-KR" sz="1400"/>
              <a:t> 0</a:t>
            </a:r>
          </a:p>
        </p:txBody>
      </p:sp>
      <p:sp>
        <p:nvSpPr>
          <p:cNvPr id="82956" name="AutoShape 13"/>
          <p:cNvSpPr>
            <a:spLocks noChangeArrowheads="1"/>
          </p:cNvSpPr>
          <p:nvPr/>
        </p:nvSpPr>
        <p:spPr bwMode="auto">
          <a:xfrm>
            <a:off x="4257676" y="3948114"/>
            <a:ext cx="989013" cy="427037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57" name="Rectangle 14"/>
          <p:cNvSpPr>
            <a:spLocks noChangeArrowheads="1"/>
          </p:cNvSpPr>
          <p:nvPr/>
        </p:nvSpPr>
        <p:spPr bwMode="auto">
          <a:xfrm>
            <a:off x="4421188" y="4033838"/>
            <a:ext cx="68448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FGI=0</a:t>
            </a:r>
          </a:p>
        </p:txBody>
      </p:sp>
      <p:sp>
        <p:nvSpPr>
          <p:cNvPr id="82958" name="Rectangle 15"/>
          <p:cNvSpPr>
            <a:spLocks noChangeArrowheads="1"/>
          </p:cNvSpPr>
          <p:nvPr/>
        </p:nvSpPr>
        <p:spPr bwMode="auto">
          <a:xfrm>
            <a:off x="4260055" y="4651375"/>
            <a:ext cx="114935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AC </a:t>
            </a:r>
            <a:r>
              <a:rPr lang="en-US" altLang="ko-KR" sz="1400">
                <a:sym typeface="Symbol" panose="05050102010706020507" pitchFamily="18" charset="2"/>
              </a:rPr>
              <a:t></a:t>
            </a:r>
            <a:r>
              <a:rPr lang="en-US" altLang="ko-KR" sz="1400"/>
              <a:t> INPR</a:t>
            </a:r>
          </a:p>
        </p:txBody>
      </p:sp>
      <p:sp>
        <p:nvSpPr>
          <p:cNvPr id="82959" name="Rectangle 16"/>
          <p:cNvSpPr>
            <a:spLocks noChangeArrowheads="1"/>
          </p:cNvSpPr>
          <p:nvPr/>
        </p:nvSpPr>
        <p:spPr bwMode="auto">
          <a:xfrm>
            <a:off x="4121150" y="4670425"/>
            <a:ext cx="1392238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60" name="Rectangle 17"/>
          <p:cNvSpPr>
            <a:spLocks noChangeArrowheads="1"/>
          </p:cNvSpPr>
          <p:nvPr/>
        </p:nvSpPr>
        <p:spPr bwMode="auto">
          <a:xfrm>
            <a:off x="4273384" y="5214939"/>
            <a:ext cx="1019511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More</a:t>
            </a:r>
          </a:p>
          <a:p>
            <a:pPr algn="ctr"/>
            <a:r>
              <a:rPr lang="en-US" altLang="ko-KR" sz="1400"/>
              <a:t>Character</a:t>
            </a:r>
          </a:p>
        </p:txBody>
      </p:sp>
      <p:sp>
        <p:nvSpPr>
          <p:cNvPr id="82961" name="AutoShape 18"/>
          <p:cNvSpPr>
            <a:spLocks noChangeArrowheads="1"/>
          </p:cNvSpPr>
          <p:nvPr/>
        </p:nvSpPr>
        <p:spPr bwMode="auto">
          <a:xfrm>
            <a:off x="4121151" y="5178425"/>
            <a:ext cx="1293813" cy="592138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62" name="Line 19"/>
          <p:cNvSpPr>
            <a:spLocks noChangeShapeType="1"/>
          </p:cNvSpPr>
          <p:nvPr/>
        </p:nvSpPr>
        <p:spPr bwMode="auto">
          <a:xfrm>
            <a:off x="4751388" y="3338514"/>
            <a:ext cx="0" cy="166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Line 20"/>
          <p:cNvSpPr>
            <a:spLocks noChangeShapeType="1"/>
          </p:cNvSpPr>
          <p:nvPr/>
        </p:nvSpPr>
        <p:spPr bwMode="auto">
          <a:xfrm>
            <a:off x="4767263" y="3729039"/>
            <a:ext cx="0" cy="22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Line 21"/>
          <p:cNvSpPr>
            <a:spLocks noChangeShapeType="1"/>
          </p:cNvSpPr>
          <p:nvPr/>
        </p:nvSpPr>
        <p:spPr bwMode="auto">
          <a:xfrm>
            <a:off x="4751388" y="4379914"/>
            <a:ext cx="0" cy="282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Line 22"/>
          <p:cNvSpPr>
            <a:spLocks noChangeShapeType="1"/>
          </p:cNvSpPr>
          <p:nvPr/>
        </p:nvSpPr>
        <p:spPr bwMode="auto">
          <a:xfrm flipH="1">
            <a:off x="4784725" y="48990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6" name="Line 23"/>
          <p:cNvSpPr>
            <a:spLocks noChangeShapeType="1"/>
          </p:cNvSpPr>
          <p:nvPr/>
        </p:nvSpPr>
        <p:spPr bwMode="auto">
          <a:xfrm flipH="1">
            <a:off x="3517901" y="4168775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7" name="Line 24"/>
          <p:cNvSpPr>
            <a:spLocks noChangeShapeType="1"/>
          </p:cNvSpPr>
          <p:nvPr/>
        </p:nvSpPr>
        <p:spPr bwMode="auto">
          <a:xfrm flipV="1">
            <a:off x="3505200" y="3833814"/>
            <a:ext cx="0" cy="34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8" name="Line 25"/>
          <p:cNvSpPr>
            <a:spLocks noChangeShapeType="1"/>
          </p:cNvSpPr>
          <p:nvPr/>
        </p:nvSpPr>
        <p:spPr bwMode="auto">
          <a:xfrm>
            <a:off x="3521075" y="3833813"/>
            <a:ext cx="1214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Line 26"/>
          <p:cNvSpPr>
            <a:spLocks noChangeShapeType="1"/>
          </p:cNvSpPr>
          <p:nvPr/>
        </p:nvSpPr>
        <p:spPr bwMode="auto">
          <a:xfrm>
            <a:off x="4784725" y="5775325"/>
            <a:ext cx="0" cy="204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Line 27"/>
          <p:cNvSpPr>
            <a:spLocks noChangeShapeType="1"/>
          </p:cNvSpPr>
          <p:nvPr/>
        </p:nvSpPr>
        <p:spPr bwMode="auto">
          <a:xfrm flipH="1">
            <a:off x="3135314" y="5480050"/>
            <a:ext cx="1017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Line 28"/>
          <p:cNvSpPr>
            <a:spLocks noChangeShapeType="1"/>
          </p:cNvSpPr>
          <p:nvPr/>
        </p:nvSpPr>
        <p:spPr bwMode="auto">
          <a:xfrm flipV="1">
            <a:off x="3132138" y="3433763"/>
            <a:ext cx="0" cy="2055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2" name="Line 29"/>
          <p:cNvSpPr>
            <a:spLocks noChangeShapeType="1"/>
          </p:cNvSpPr>
          <p:nvPr/>
        </p:nvSpPr>
        <p:spPr bwMode="auto">
          <a:xfrm>
            <a:off x="3149601" y="3433763"/>
            <a:ext cx="1585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3" name="AutoShape 30"/>
          <p:cNvSpPr>
            <a:spLocks noChangeArrowheads="1"/>
          </p:cNvSpPr>
          <p:nvPr/>
        </p:nvSpPr>
        <p:spPr bwMode="auto">
          <a:xfrm>
            <a:off x="4346576" y="5980113"/>
            <a:ext cx="893763" cy="24765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74" name="Rectangle 31"/>
          <p:cNvSpPr>
            <a:spLocks noChangeArrowheads="1"/>
          </p:cNvSpPr>
          <p:nvPr/>
        </p:nvSpPr>
        <p:spPr bwMode="auto">
          <a:xfrm>
            <a:off x="4501016" y="5972175"/>
            <a:ext cx="56265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END</a:t>
            </a:r>
          </a:p>
        </p:txBody>
      </p:sp>
      <p:sp>
        <p:nvSpPr>
          <p:cNvPr id="82975" name="AutoShape 32"/>
          <p:cNvSpPr>
            <a:spLocks noChangeArrowheads="1"/>
          </p:cNvSpPr>
          <p:nvPr/>
        </p:nvSpPr>
        <p:spPr bwMode="auto">
          <a:xfrm>
            <a:off x="7553326" y="3097214"/>
            <a:ext cx="1376363" cy="263525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76" name="Rectangle 33"/>
          <p:cNvSpPr>
            <a:spLocks noChangeArrowheads="1"/>
          </p:cNvSpPr>
          <p:nvPr/>
        </p:nvSpPr>
        <p:spPr bwMode="auto">
          <a:xfrm>
            <a:off x="7585076" y="3105150"/>
            <a:ext cx="122629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Start Output</a:t>
            </a:r>
          </a:p>
        </p:txBody>
      </p:sp>
      <p:sp>
        <p:nvSpPr>
          <p:cNvPr id="82977" name="Rectangle 34"/>
          <p:cNvSpPr>
            <a:spLocks noChangeArrowheads="1"/>
          </p:cNvSpPr>
          <p:nvPr/>
        </p:nvSpPr>
        <p:spPr bwMode="auto">
          <a:xfrm>
            <a:off x="7618413" y="4779964"/>
            <a:ext cx="1263650" cy="1984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78" name="Rectangle 35"/>
          <p:cNvSpPr>
            <a:spLocks noChangeArrowheads="1"/>
          </p:cNvSpPr>
          <p:nvPr/>
        </p:nvSpPr>
        <p:spPr bwMode="auto">
          <a:xfrm>
            <a:off x="7861300" y="5141913"/>
            <a:ext cx="94737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FGO </a:t>
            </a:r>
            <a:r>
              <a:rPr lang="en-US" altLang="ko-KR" sz="1400">
                <a:sym typeface="Symbol" panose="05050102010706020507" pitchFamily="18" charset="2"/>
              </a:rPr>
              <a:t></a:t>
            </a:r>
            <a:r>
              <a:rPr lang="en-US" altLang="ko-KR" sz="1400"/>
              <a:t> 0</a:t>
            </a:r>
          </a:p>
        </p:txBody>
      </p:sp>
      <p:sp>
        <p:nvSpPr>
          <p:cNvPr id="82979" name="AutoShape 36"/>
          <p:cNvSpPr>
            <a:spLocks noChangeArrowheads="1"/>
          </p:cNvSpPr>
          <p:nvPr/>
        </p:nvSpPr>
        <p:spPr bwMode="auto">
          <a:xfrm>
            <a:off x="7723189" y="4029075"/>
            <a:ext cx="1004887" cy="446088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80" name="Rectangle 37"/>
          <p:cNvSpPr>
            <a:spLocks noChangeArrowheads="1"/>
          </p:cNvSpPr>
          <p:nvPr/>
        </p:nvSpPr>
        <p:spPr bwMode="auto">
          <a:xfrm>
            <a:off x="7848600" y="4124325"/>
            <a:ext cx="77425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FGO=0</a:t>
            </a:r>
          </a:p>
        </p:txBody>
      </p:sp>
      <p:sp>
        <p:nvSpPr>
          <p:cNvPr id="82981" name="Rectangle 38"/>
          <p:cNvSpPr>
            <a:spLocks noChangeArrowheads="1"/>
          </p:cNvSpPr>
          <p:nvPr/>
        </p:nvSpPr>
        <p:spPr bwMode="auto">
          <a:xfrm>
            <a:off x="7729371" y="5551489"/>
            <a:ext cx="1019511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More</a:t>
            </a:r>
          </a:p>
          <a:p>
            <a:pPr algn="ctr"/>
            <a:r>
              <a:rPr lang="en-US" altLang="ko-KR" sz="1400"/>
              <a:t>Character</a:t>
            </a:r>
          </a:p>
        </p:txBody>
      </p:sp>
      <p:sp>
        <p:nvSpPr>
          <p:cNvPr id="82982" name="AutoShape 39"/>
          <p:cNvSpPr>
            <a:spLocks noChangeArrowheads="1"/>
          </p:cNvSpPr>
          <p:nvPr/>
        </p:nvSpPr>
        <p:spPr bwMode="auto">
          <a:xfrm>
            <a:off x="7586663" y="5514975"/>
            <a:ext cx="1295400" cy="592138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83" name="Line 40"/>
          <p:cNvSpPr>
            <a:spLocks noChangeShapeType="1"/>
          </p:cNvSpPr>
          <p:nvPr/>
        </p:nvSpPr>
        <p:spPr bwMode="auto">
          <a:xfrm flipH="1">
            <a:off x="8250238" y="3360739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4" name="Line 41"/>
          <p:cNvSpPr>
            <a:spLocks noChangeShapeType="1"/>
          </p:cNvSpPr>
          <p:nvPr/>
        </p:nvSpPr>
        <p:spPr bwMode="auto">
          <a:xfrm>
            <a:off x="8250238" y="4475164"/>
            <a:ext cx="0" cy="29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5" name="Line 42"/>
          <p:cNvSpPr>
            <a:spLocks noChangeShapeType="1"/>
          </p:cNvSpPr>
          <p:nvPr/>
        </p:nvSpPr>
        <p:spPr bwMode="auto">
          <a:xfrm flipH="1">
            <a:off x="8250238" y="5370513"/>
            <a:ext cx="0" cy="144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6" name="Line 43"/>
          <p:cNvSpPr>
            <a:spLocks noChangeShapeType="1"/>
          </p:cNvSpPr>
          <p:nvPr/>
        </p:nvSpPr>
        <p:spPr bwMode="auto">
          <a:xfrm flipH="1">
            <a:off x="7005638" y="4251325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7" name="Line 44"/>
          <p:cNvSpPr>
            <a:spLocks noChangeShapeType="1"/>
          </p:cNvSpPr>
          <p:nvPr/>
        </p:nvSpPr>
        <p:spPr bwMode="auto">
          <a:xfrm flipV="1">
            <a:off x="7010400" y="3978275"/>
            <a:ext cx="0" cy="273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8" name="Line 45"/>
          <p:cNvSpPr>
            <a:spLocks noChangeShapeType="1"/>
          </p:cNvSpPr>
          <p:nvPr/>
        </p:nvSpPr>
        <p:spPr bwMode="auto">
          <a:xfrm>
            <a:off x="7019925" y="3987800"/>
            <a:ext cx="1214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9" name="Line 46"/>
          <p:cNvSpPr>
            <a:spLocks noChangeShapeType="1"/>
          </p:cNvSpPr>
          <p:nvPr/>
        </p:nvSpPr>
        <p:spPr bwMode="auto">
          <a:xfrm>
            <a:off x="8250238" y="6107113"/>
            <a:ext cx="0" cy="209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90" name="Line 47"/>
          <p:cNvSpPr>
            <a:spLocks noChangeShapeType="1"/>
          </p:cNvSpPr>
          <p:nvPr/>
        </p:nvSpPr>
        <p:spPr bwMode="auto">
          <a:xfrm flipH="1">
            <a:off x="6565900" y="5824538"/>
            <a:ext cx="1068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91" name="Line 48"/>
          <p:cNvSpPr>
            <a:spLocks noChangeShapeType="1"/>
          </p:cNvSpPr>
          <p:nvPr/>
        </p:nvSpPr>
        <p:spPr bwMode="auto">
          <a:xfrm flipV="1">
            <a:off x="6581775" y="3524251"/>
            <a:ext cx="0" cy="2309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92" name="Line 49"/>
          <p:cNvSpPr>
            <a:spLocks noChangeShapeType="1"/>
          </p:cNvSpPr>
          <p:nvPr/>
        </p:nvSpPr>
        <p:spPr bwMode="auto">
          <a:xfrm>
            <a:off x="6597651" y="3533775"/>
            <a:ext cx="1603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93" name="AutoShape 50"/>
          <p:cNvSpPr>
            <a:spLocks noChangeArrowheads="1"/>
          </p:cNvSpPr>
          <p:nvPr/>
        </p:nvSpPr>
        <p:spPr bwMode="auto">
          <a:xfrm>
            <a:off x="7813676" y="6316663"/>
            <a:ext cx="873125" cy="2286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94" name="Rectangle 51"/>
          <p:cNvSpPr>
            <a:spLocks noChangeArrowheads="1"/>
          </p:cNvSpPr>
          <p:nvPr/>
        </p:nvSpPr>
        <p:spPr bwMode="auto">
          <a:xfrm>
            <a:off x="7968116" y="6308725"/>
            <a:ext cx="56265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END</a:t>
            </a:r>
          </a:p>
        </p:txBody>
      </p:sp>
      <p:sp>
        <p:nvSpPr>
          <p:cNvPr id="82995" name="Rectangle 52"/>
          <p:cNvSpPr>
            <a:spLocks noChangeArrowheads="1"/>
          </p:cNvSpPr>
          <p:nvPr/>
        </p:nvSpPr>
        <p:spPr bwMode="auto">
          <a:xfrm>
            <a:off x="7666610" y="4760913"/>
            <a:ext cx="122123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OUTR </a:t>
            </a:r>
            <a:r>
              <a:rPr lang="en-US" altLang="ko-KR" sz="1400">
                <a:sym typeface="Symbol" panose="05050102010706020507" pitchFamily="18" charset="2"/>
              </a:rPr>
              <a:t></a:t>
            </a:r>
            <a:r>
              <a:rPr lang="en-US" altLang="ko-KR" sz="1400"/>
              <a:t> AC</a:t>
            </a:r>
          </a:p>
        </p:txBody>
      </p:sp>
      <p:sp>
        <p:nvSpPr>
          <p:cNvPr id="82996" name="Rectangle 53"/>
          <p:cNvSpPr>
            <a:spLocks noChangeArrowheads="1"/>
          </p:cNvSpPr>
          <p:nvPr/>
        </p:nvSpPr>
        <p:spPr bwMode="auto">
          <a:xfrm>
            <a:off x="7728944" y="3641725"/>
            <a:ext cx="110767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AC </a:t>
            </a:r>
            <a:r>
              <a:rPr lang="en-US" altLang="ko-KR" sz="1400">
                <a:sym typeface="Symbol" panose="05050102010706020507" pitchFamily="18" charset="2"/>
              </a:rPr>
              <a:t></a:t>
            </a:r>
            <a:r>
              <a:rPr lang="en-US" altLang="ko-KR" sz="1400"/>
              <a:t> Data</a:t>
            </a:r>
          </a:p>
        </p:txBody>
      </p:sp>
      <p:sp>
        <p:nvSpPr>
          <p:cNvPr id="82997" name="Rectangle 54"/>
          <p:cNvSpPr>
            <a:spLocks noChangeArrowheads="1"/>
          </p:cNvSpPr>
          <p:nvPr/>
        </p:nvSpPr>
        <p:spPr bwMode="auto">
          <a:xfrm>
            <a:off x="7634288" y="5149850"/>
            <a:ext cx="1295400" cy="211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2998" name="Line 55"/>
          <p:cNvSpPr>
            <a:spLocks noChangeShapeType="1"/>
          </p:cNvSpPr>
          <p:nvPr/>
        </p:nvSpPr>
        <p:spPr bwMode="auto">
          <a:xfrm>
            <a:off x="8250238" y="498792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99" name="Rectangle 56"/>
          <p:cNvSpPr>
            <a:spLocks noChangeArrowheads="1"/>
          </p:cNvSpPr>
          <p:nvPr/>
        </p:nvSpPr>
        <p:spPr bwMode="auto">
          <a:xfrm>
            <a:off x="3821113" y="3930650"/>
            <a:ext cx="48090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yes</a:t>
            </a:r>
          </a:p>
        </p:txBody>
      </p:sp>
      <p:sp>
        <p:nvSpPr>
          <p:cNvPr id="83000" name="Rectangle 57"/>
          <p:cNvSpPr>
            <a:spLocks noChangeArrowheads="1"/>
          </p:cNvSpPr>
          <p:nvPr/>
        </p:nvSpPr>
        <p:spPr bwMode="auto">
          <a:xfrm>
            <a:off x="4767263" y="4316413"/>
            <a:ext cx="40075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no</a:t>
            </a:r>
          </a:p>
        </p:txBody>
      </p:sp>
      <p:sp>
        <p:nvSpPr>
          <p:cNvPr id="83001" name="Rectangle 58"/>
          <p:cNvSpPr>
            <a:spLocks noChangeArrowheads="1"/>
          </p:cNvSpPr>
          <p:nvPr/>
        </p:nvSpPr>
        <p:spPr bwMode="auto">
          <a:xfrm>
            <a:off x="7261225" y="4000500"/>
            <a:ext cx="48090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yes</a:t>
            </a:r>
          </a:p>
        </p:txBody>
      </p:sp>
      <p:sp>
        <p:nvSpPr>
          <p:cNvPr id="83002" name="Rectangle 59"/>
          <p:cNvSpPr>
            <a:spLocks noChangeArrowheads="1"/>
          </p:cNvSpPr>
          <p:nvPr/>
        </p:nvSpPr>
        <p:spPr bwMode="auto">
          <a:xfrm>
            <a:off x="8262938" y="4430713"/>
            <a:ext cx="40075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no</a:t>
            </a:r>
          </a:p>
        </p:txBody>
      </p:sp>
      <p:sp>
        <p:nvSpPr>
          <p:cNvPr id="83003" name="AutoShape 60" descr="10%"/>
          <p:cNvSpPr>
            <a:spLocks noChangeArrowheads="1"/>
          </p:cNvSpPr>
          <p:nvPr/>
        </p:nvSpPr>
        <p:spPr bwMode="auto">
          <a:xfrm>
            <a:off x="4362451" y="2813051"/>
            <a:ext cx="917575" cy="201613"/>
          </a:xfrm>
          <a:prstGeom prst="roundRect">
            <a:avLst>
              <a:gd name="adj" fmla="val 12495"/>
            </a:avLst>
          </a:prstGeom>
          <a:pattFill prst="pct10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3004" name="AutoShape 61" descr="10%"/>
          <p:cNvSpPr>
            <a:spLocks noChangeArrowheads="1"/>
          </p:cNvSpPr>
          <p:nvPr/>
        </p:nvSpPr>
        <p:spPr bwMode="auto">
          <a:xfrm>
            <a:off x="7747001" y="2822575"/>
            <a:ext cx="989013" cy="209550"/>
          </a:xfrm>
          <a:prstGeom prst="roundRect">
            <a:avLst>
              <a:gd name="adj" fmla="val 12495"/>
            </a:avLst>
          </a:prstGeom>
          <a:pattFill prst="pct10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3005" name="Rectangle 62"/>
          <p:cNvSpPr>
            <a:spLocks noChangeArrowheads="1"/>
          </p:cNvSpPr>
          <p:nvPr/>
        </p:nvSpPr>
        <p:spPr bwMode="auto">
          <a:xfrm>
            <a:off x="4397375" y="2786063"/>
            <a:ext cx="94615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FGI=0</a:t>
            </a:r>
          </a:p>
        </p:txBody>
      </p:sp>
      <p:sp>
        <p:nvSpPr>
          <p:cNvPr id="83006" name="Rectangle 63"/>
          <p:cNvSpPr>
            <a:spLocks noChangeArrowheads="1"/>
          </p:cNvSpPr>
          <p:nvPr/>
        </p:nvSpPr>
        <p:spPr bwMode="auto">
          <a:xfrm>
            <a:off x="7862318" y="2786063"/>
            <a:ext cx="77425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FGO=1</a:t>
            </a:r>
          </a:p>
        </p:txBody>
      </p:sp>
      <p:sp>
        <p:nvSpPr>
          <p:cNvPr id="83007" name="Rectangle 64"/>
          <p:cNvSpPr>
            <a:spLocks noChangeArrowheads="1"/>
          </p:cNvSpPr>
          <p:nvPr/>
        </p:nvSpPr>
        <p:spPr bwMode="auto">
          <a:xfrm>
            <a:off x="7634288" y="3668714"/>
            <a:ext cx="1198562" cy="219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3008" name="Line 65"/>
          <p:cNvSpPr>
            <a:spLocks noChangeShapeType="1"/>
          </p:cNvSpPr>
          <p:nvPr/>
        </p:nvSpPr>
        <p:spPr bwMode="auto">
          <a:xfrm>
            <a:off x="8250238" y="3895726"/>
            <a:ext cx="0" cy="136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09" name="Rectangle 66"/>
          <p:cNvSpPr>
            <a:spLocks noChangeArrowheads="1"/>
          </p:cNvSpPr>
          <p:nvPr/>
        </p:nvSpPr>
        <p:spPr bwMode="auto">
          <a:xfrm>
            <a:off x="3687763" y="5199063"/>
            <a:ext cx="48090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yes</a:t>
            </a:r>
          </a:p>
        </p:txBody>
      </p:sp>
      <p:sp>
        <p:nvSpPr>
          <p:cNvPr id="83010" name="Rectangle 67"/>
          <p:cNvSpPr>
            <a:spLocks noChangeArrowheads="1"/>
          </p:cNvSpPr>
          <p:nvPr/>
        </p:nvSpPr>
        <p:spPr bwMode="auto">
          <a:xfrm>
            <a:off x="7073900" y="5567363"/>
            <a:ext cx="48090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yes</a:t>
            </a:r>
          </a:p>
        </p:txBody>
      </p:sp>
      <p:sp>
        <p:nvSpPr>
          <p:cNvPr id="83011" name="Rectangle 68"/>
          <p:cNvSpPr>
            <a:spLocks noChangeArrowheads="1"/>
          </p:cNvSpPr>
          <p:nvPr/>
        </p:nvSpPr>
        <p:spPr bwMode="auto">
          <a:xfrm>
            <a:off x="4814888" y="5699125"/>
            <a:ext cx="40075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no</a:t>
            </a:r>
          </a:p>
        </p:txBody>
      </p:sp>
      <p:sp>
        <p:nvSpPr>
          <p:cNvPr id="83012" name="Rectangle 69"/>
          <p:cNvSpPr>
            <a:spLocks noChangeArrowheads="1"/>
          </p:cNvSpPr>
          <p:nvPr/>
        </p:nvSpPr>
        <p:spPr bwMode="auto">
          <a:xfrm>
            <a:off x="8247063" y="6049963"/>
            <a:ext cx="40075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no</a:t>
            </a:r>
          </a:p>
        </p:txBody>
      </p:sp>
      <p:sp>
        <p:nvSpPr>
          <p:cNvPr id="83013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56623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3225" y="296864"/>
            <a:ext cx="8809038" cy="434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ko-KR" sz="2800"/>
              <a:t>THE BASIC COMPUTER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800225" y="1533525"/>
            <a:ext cx="8229600" cy="1987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2000"/>
              <a:t>The Basic Computer has two components, a processor and memory</a:t>
            </a:r>
          </a:p>
          <a:p>
            <a:r>
              <a:rPr lang="en-US" altLang="ko-KR" sz="2000"/>
              <a:t>The memory has 4096 words in it</a:t>
            </a:r>
          </a:p>
          <a:p>
            <a:pPr lvl="1"/>
            <a:r>
              <a:rPr lang="en-US" altLang="ko-KR" sz="1600"/>
              <a:t>4096 = 2</a:t>
            </a:r>
            <a:r>
              <a:rPr lang="en-US" altLang="ko-KR" sz="1600" baseline="30000"/>
              <a:t>12</a:t>
            </a:r>
            <a:r>
              <a:rPr lang="en-US" altLang="ko-KR" sz="1600"/>
              <a:t>, so it takes 12 bits to select a word in memory</a:t>
            </a:r>
          </a:p>
          <a:p>
            <a:r>
              <a:rPr lang="en-US" altLang="ko-KR" sz="2000"/>
              <a:t>Each word is 16 bits long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743701" y="3789363"/>
            <a:ext cx="638175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967663" y="3789363"/>
            <a:ext cx="792162" cy="237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757988" y="3422650"/>
            <a:ext cx="6158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600"/>
              <a:t>CPU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091488" y="3419475"/>
            <a:ext cx="6511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600"/>
              <a:t>RAM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8740775" y="3679826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8740775" y="5949951"/>
            <a:ext cx="466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4095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7967663" y="52816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7967663" y="54451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8543925" y="5229226"/>
            <a:ext cx="2551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7896225" y="5229226"/>
            <a:ext cx="3257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</a:t>
            </a:r>
          </a:p>
        </p:txBody>
      </p:sp>
      <p:sp>
        <p:nvSpPr>
          <p:cNvPr id="56334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360779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290514"/>
            <a:ext cx="7710488" cy="415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ko-KR" sz="2800"/>
              <a:t>INPUT-OUTPUT  INSTRUCTIONS</a:t>
            </a:r>
          </a:p>
        </p:txBody>
      </p:sp>
      <p:sp>
        <p:nvSpPr>
          <p:cNvPr id="83971" name="Rectangle 42"/>
          <p:cNvSpPr>
            <a:spLocks noChangeArrowheads="1"/>
          </p:cNvSpPr>
          <p:nvPr/>
        </p:nvSpPr>
        <p:spPr bwMode="auto">
          <a:xfrm>
            <a:off x="2647950" y="1522413"/>
            <a:ext cx="2413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endParaRPr lang="en-US" altLang="ko-KR" sz="1800"/>
          </a:p>
          <a:p>
            <a:pPr>
              <a:lnSpc>
                <a:spcPct val="97000"/>
              </a:lnSpc>
            </a:pPr>
            <a:r>
              <a:rPr lang="en-US" altLang="ko-KR" sz="1800"/>
              <a:t>D</a:t>
            </a:r>
            <a:r>
              <a:rPr lang="en-US" altLang="ko-KR" sz="1800" baseline="-25000"/>
              <a:t>7</a:t>
            </a:r>
            <a:r>
              <a:rPr lang="en-US" altLang="ko-KR" sz="1800"/>
              <a:t>IT</a:t>
            </a:r>
            <a:r>
              <a:rPr lang="en-US" altLang="ko-KR" sz="1800" baseline="-25000"/>
              <a:t>3</a:t>
            </a:r>
            <a:r>
              <a:rPr lang="en-US" altLang="ko-KR" sz="1800"/>
              <a:t> = p	</a:t>
            </a:r>
            <a:r>
              <a:rPr lang="en-US" altLang="ko-KR" sz="1800">
                <a:sym typeface="Symbol" panose="05050102010706020507" pitchFamily="18" charset="2"/>
              </a:rPr>
              <a:t>	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IR(i) = </a:t>
            </a:r>
            <a:r>
              <a:rPr lang="en-US" altLang="ko-KR" sz="1800"/>
              <a:t>B</a:t>
            </a:r>
            <a:r>
              <a:rPr lang="en-US" altLang="ko-KR" sz="1800" baseline="-25000"/>
              <a:t>i</a:t>
            </a:r>
            <a:r>
              <a:rPr lang="en-US" altLang="ko-KR" sz="1800"/>
              <a:t>, i = 6, …, 11</a:t>
            </a:r>
            <a:endParaRPr lang="en-US" altLang="ko-KR" sz="1800">
              <a:sym typeface="Symbol" panose="05050102010706020507" pitchFamily="18" charset="2"/>
            </a:endParaRPr>
          </a:p>
        </p:txBody>
      </p:sp>
      <p:sp>
        <p:nvSpPr>
          <p:cNvPr id="83972" name="Rectangle 43"/>
          <p:cNvSpPr>
            <a:spLocks noChangeArrowheads="1"/>
          </p:cNvSpPr>
          <p:nvPr/>
        </p:nvSpPr>
        <p:spPr bwMode="auto">
          <a:xfrm>
            <a:off x="2552700" y="2619375"/>
            <a:ext cx="7848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7000"/>
              </a:lnSpc>
            </a:pPr>
            <a:r>
              <a:rPr lang="en-US" altLang="ko-KR" sz="1800"/>
              <a:t>	p:	SC </a:t>
            </a:r>
            <a:r>
              <a:rPr lang="en-US" altLang="ko-KR" sz="1800">
                <a:sym typeface="Symbol" panose="05050102010706020507" pitchFamily="18" charset="2"/>
              </a:rPr>
              <a:t> 0				Clear SC</a:t>
            </a:r>
            <a:endParaRPr lang="en-US" altLang="ko-KR" sz="2800"/>
          </a:p>
          <a:p>
            <a:pPr>
              <a:lnSpc>
                <a:spcPct val="97000"/>
              </a:lnSpc>
            </a:pPr>
            <a:r>
              <a:rPr lang="en-US" altLang="ko-KR" sz="1800"/>
              <a:t>INP	pB</a:t>
            </a:r>
            <a:r>
              <a:rPr lang="en-US" altLang="ko-KR" sz="1800" baseline="-25000"/>
              <a:t>11</a:t>
            </a:r>
            <a:r>
              <a:rPr lang="en-US" altLang="ko-KR" sz="1800"/>
              <a:t>:	AC(0-7) </a:t>
            </a:r>
            <a:r>
              <a:rPr lang="en-US" altLang="ko-KR" sz="1800">
                <a:sym typeface="Symbol" panose="05050102010706020507" pitchFamily="18" charset="2"/>
              </a:rPr>
              <a:t> INPR, FGI  0		Input char. to AC</a:t>
            </a:r>
            <a:r>
              <a:rPr lang="en-US" altLang="ko-KR" sz="1800"/>
              <a:t> </a:t>
            </a:r>
          </a:p>
          <a:p>
            <a:pPr>
              <a:lnSpc>
                <a:spcPct val="97000"/>
              </a:lnSpc>
            </a:pPr>
            <a:r>
              <a:rPr lang="en-US" altLang="ko-KR" sz="1800"/>
              <a:t>OUT	pB</a:t>
            </a:r>
            <a:r>
              <a:rPr lang="en-US" altLang="ko-KR" sz="1800" baseline="-25000"/>
              <a:t>10</a:t>
            </a:r>
            <a:r>
              <a:rPr lang="en-US" altLang="ko-KR" sz="1800"/>
              <a:t>:	OUTR </a:t>
            </a:r>
            <a:r>
              <a:rPr lang="en-US" altLang="ko-KR" sz="1800">
                <a:sym typeface="Symbol" panose="05050102010706020507" pitchFamily="18" charset="2"/>
              </a:rPr>
              <a:t> AC(0-7), FGO  0		Output char. from AC</a:t>
            </a:r>
            <a:r>
              <a:rPr lang="en-US" altLang="ko-KR" sz="1800"/>
              <a:t> </a:t>
            </a:r>
          </a:p>
          <a:p>
            <a:pPr>
              <a:lnSpc>
                <a:spcPct val="97000"/>
              </a:lnSpc>
            </a:pPr>
            <a:r>
              <a:rPr lang="en-US" altLang="ko-KR" sz="1800"/>
              <a:t>SKI	pB</a:t>
            </a:r>
            <a:r>
              <a:rPr lang="en-US" altLang="ko-KR" sz="1800" baseline="-25000"/>
              <a:t>9</a:t>
            </a:r>
            <a:r>
              <a:rPr lang="en-US" altLang="ko-KR" sz="1800"/>
              <a:t>:	if(FGI = 1) then (PC </a:t>
            </a:r>
            <a:r>
              <a:rPr lang="en-US" altLang="ko-KR" sz="1800">
                <a:sym typeface="Symbol" panose="05050102010706020507" pitchFamily="18" charset="2"/>
              </a:rPr>
              <a:t> PC + 1)	Skip on input flag</a:t>
            </a:r>
            <a:r>
              <a:rPr lang="en-US" altLang="ko-KR" sz="1800"/>
              <a:t> </a:t>
            </a:r>
          </a:p>
          <a:p>
            <a:pPr>
              <a:lnSpc>
                <a:spcPct val="97000"/>
              </a:lnSpc>
            </a:pPr>
            <a:r>
              <a:rPr lang="en-US" altLang="ko-KR" sz="1800"/>
              <a:t>SKO	pB</a:t>
            </a:r>
            <a:r>
              <a:rPr lang="en-US" altLang="ko-KR" sz="1800" baseline="-25000"/>
              <a:t>8</a:t>
            </a:r>
            <a:r>
              <a:rPr lang="en-US" altLang="ko-KR" sz="1800"/>
              <a:t>:	if(FGO = 1) then (PC </a:t>
            </a:r>
            <a:r>
              <a:rPr lang="en-US" altLang="ko-KR" sz="1800">
                <a:sym typeface="Symbol" panose="05050102010706020507" pitchFamily="18" charset="2"/>
              </a:rPr>
              <a:t> PC + 1)</a:t>
            </a:r>
            <a:r>
              <a:rPr lang="en-US" altLang="ko-KR" sz="1800"/>
              <a:t> </a:t>
            </a:r>
            <a:r>
              <a:rPr lang="en-US" altLang="ko-KR" sz="1800">
                <a:sym typeface="Symbol" panose="05050102010706020507" pitchFamily="18" charset="2"/>
              </a:rPr>
              <a:t>	Skip on output flag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ION	</a:t>
            </a:r>
            <a:r>
              <a:rPr lang="en-US" altLang="ko-KR" sz="1800"/>
              <a:t>pB</a:t>
            </a:r>
            <a:r>
              <a:rPr lang="en-US" altLang="ko-KR" sz="1800" baseline="-25000"/>
              <a:t>7</a:t>
            </a:r>
            <a:r>
              <a:rPr lang="en-US" altLang="ko-KR" sz="1800"/>
              <a:t>:	IEN </a:t>
            </a:r>
            <a:r>
              <a:rPr lang="en-US" altLang="ko-KR" sz="1800">
                <a:sym typeface="Symbol" panose="05050102010706020507" pitchFamily="18" charset="2"/>
              </a:rPr>
              <a:t> 1				Interrupt enable on</a:t>
            </a:r>
          </a:p>
          <a:p>
            <a:pPr>
              <a:lnSpc>
                <a:spcPct val="97000"/>
              </a:lnSpc>
            </a:pPr>
            <a:r>
              <a:rPr lang="en-US" altLang="ko-KR" sz="1800">
                <a:sym typeface="Symbol" panose="05050102010706020507" pitchFamily="18" charset="2"/>
              </a:rPr>
              <a:t>IOF	</a:t>
            </a:r>
            <a:r>
              <a:rPr lang="en-US" altLang="ko-KR" sz="1800"/>
              <a:t>pB</a:t>
            </a:r>
            <a:r>
              <a:rPr lang="en-US" altLang="ko-KR" sz="1800" baseline="-25000"/>
              <a:t>6</a:t>
            </a:r>
            <a:r>
              <a:rPr lang="en-US" altLang="ko-KR" sz="1800"/>
              <a:t>:	IEN </a:t>
            </a:r>
            <a:r>
              <a:rPr lang="en-US" altLang="ko-KR" sz="1800">
                <a:sym typeface="Symbol" panose="05050102010706020507" pitchFamily="18" charset="2"/>
              </a:rPr>
              <a:t> 0				Interrupt enable off</a:t>
            </a:r>
            <a:r>
              <a:rPr lang="en-US" altLang="ko-KR" sz="1800"/>
              <a:t> </a:t>
            </a:r>
          </a:p>
        </p:txBody>
      </p:sp>
      <p:sp>
        <p:nvSpPr>
          <p:cNvPr id="83973" name="Rectangle 44"/>
          <p:cNvSpPr>
            <a:spLocks noChangeArrowheads="1"/>
          </p:cNvSpPr>
          <p:nvPr/>
        </p:nvSpPr>
        <p:spPr bwMode="auto">
          <a:xfrm>
            <a:off x="2524126" y="2590800"/>
            <a:ext cx="7991475" cy="20383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3974" name="Line 45"/>
          <p:cNvSpPr>
            <a:spLocks noChangeShapeType="1"/>
          </p:cNvSpPr>
          <p:nvPr/>
        </p:nvSpPr>
        <p:spPr bwMode="auto">
          <a:xfrm>
            <a:off x="3209925" y="2590800"/>
            <a:ext cx="0" cy="2019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Line 46"/>
          <p:cNvSpPr>
            <a:spLocks noChangeShapeType="1"/>
          </p:cNvSpPr>
          <p:nvPr/>
        </p:nvSpPr>
        <p:spPr bwMode="auto">
          <a:xfrm>
            <a:off x="7715250" y="2600325"/>
            <a:ext cx="0" cy="2019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79143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20939" y="328613"/>
            <a:ext cx="7712075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ko-KR" sz="2800"/>
              <a:t>INTERRUPT  INITIATED  INPUT/OUTPUT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2071689" y="884238"/>
            <a:ext cx="8393323" cy="315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102000"/>
              </a:lnSpc>
            </a:pPr>
            <a:r>
              <a:rPr lang="en-US" altLang="ko-KR" sz="1800"/>
              <a:t>- Open communication only when some data has to be passed --&gt; </a:t>
            </a:r>
            <a:r>
              <a:rPr lang="en-US" altLang="ko-KR" sz="1800" i="1"/>
              <a:t>interrupt</a:t>
            </a:r>
            <a:r>
              <a:rPr lang="en-US" altLang="ko-KR" sz="1800"/>
              <a:t>.</a:t>
            </a:r>
          </a:p>
          <a:p>
            <a:pPr>
              <a:lnSpc>
                <a:spcPct val="102000"/>
              </a:lnSpc>
            </a:pPr>
            <a:endParaRPr lang="en-US" altLang="ko-KR" sz="1800"/>
          </a:p>
          <a:p>
            <a:pPr>
              <a:lnSpc>
                <a:spcPct val="102000"/>
              </a:lnSpc>
            </a:pPr>
            <a:r>
              <a:rPr lang="en-US" altLang="ko-KR" sz="1800"/>
              <a:t>- The I/O interface, instead of the CPU, monitors the I/O device. </a:t>
            </a:r>
          </a:p>
          <a:p>
            <a:pPr>
              <a:lnSpc>
                <a:spcPct val="102000"/>
              </a:lnSpc>
            </a:pPr>
            <a:endParaRPr lang="en-US" altLang="ko-KR" sz="1800"/>
          </a:p>
          <a:p>
            <a:pPr>
              <a:lnSpc>
                <a:spcPct val="102000"/>
              </a:lnSpc>
            </a:pPr>
            <a:r>
              <a:rPr lang="en-US" altLang="ko-KR" sz="1800"/>
              <a:t>-  When the interface founds that the I/O device is ready for data transfer, </a:t>
            </a:r>
          </a:p>
          <a:p>
            <a:pPr>
              <a:lnSpc>
                <a:spcPct val="102000"/>
              </a:lnSpc>
            </a:pPr>
            <a:r>
              <a:rPr lang="en-US" altLang="ko-KR" sz="1800"/>
              <a:t>	it generates an interrupt request to the CPU</a:t>
            </a:r>
          </a:p>
          <a:p>
            <a:pPr>
              <a:lnSpc>
                <a:spcPct val="102000"/>
              </a:lnSpc>
            </a:pPr>
            <a:endParaRPr lang="en-US" altLang="ko-KR" sz="1800"/>
          </a:p>
          <a:p>
            <a:pPr>
              <a:lnSpc>
                <a:spcPct val="102000"/>
              </a:lnSpc>
            </a:pPr>
            <a:r>
              <a:rPr lang="en-US" altLang="ko-KR" sz="1800"/>
              <a:t>-  Upon detecting an interrupt, the CPU stops momentarily the task </a:t>
            </a:r>
          </a:p>
          <a:p>
            <a:pPr>
              <a:lnSpc>
                <a:spcPct val="102000"/>
              </a:lnSpc>
            </a:pPr>
            <a:r>
              <a:rPr lang="en-US" altLang="ko-KR" sz="1800"/>
              <a:t>	it is doing, branches to the service routine to process the data </a:t>
            </a:r>
          </a:p>
          <a:p>
            <a:pPr>
              <a:lnSpc>
                <a:spcPct val="102000"/>
              </a:lnSpc>
            </a:pPr>
            <a:r>
              <a:rPr lang="en-US" altLang="ko-KR" sz="1800"/>
              <a:t>	transfer, and then returns to the task it was performing.</a:t>
            </a:r>
          </a:p>
          <a:p>
            <a:pPr latinLnBrk="1">
              <a:lnSpc>
                <a:spcPct val="102000"/>
              </a:lnSpc>
            </a:pPr>
            <a:endParaRPr lang="en-US" altLang="ko-KR" sz="1800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857375" y="4271964"/>
            <a:ext cx="3552254" cy="33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102000"/>
              </a:lnSpc>
            </a:pPr>
            <a:r>
              <a:rPr lang="en-US" altLang="ko-KR" sz="1800"/>
              <a:t>* IEN (Interrupt-enable flip-flop)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663825" y="4725988"/>
            <a:ext cx="57023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ko-KR" sz="1800"/>
              <a:t>- can be set and cleared by instructions</a:t>
            </a:r>
          </a:p>
          <a:p>
            <a:pPr>
              <a:lnSpc>
                <a:spcPct val="105000"/>
              </a:lnSpc>
            </a:pPr>
            <a:r>
              <a:rPr lang="en-US" altLang="ko-KR" sz="1800"/>
              <a:t>- when cleared, the computer cannot be interrupted</a:t>
            </a:r>
          </a:p>
          <a:p>
            <a:pPr eaLnBrk="1">
              <a:lnSpc>
                <a:spcPct val="95000"/>
              </a:lnSpc>
            </a:pPr>
            <a:endParaRPr lang="en-US" altLang="ko-KR" sz="1800"/>
          </a:p>
        </p:txBody>
      </p:sp>
      <p:sp>
        <p:nvSpPr>
          <p:cNvPr id="86022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285534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47951" y="303214"/>
            <a:ext cx="7000875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FLOWCHART  FOR  INTERRUPT  CYCLE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770688" y="808038"/>
            <a:ext cx="141545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 = Interrupt f/f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974851" y="4392613"/>
            <a:ext cx="8096191" cy="21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- The interrupt cycle is a HW implementation of a branch</a:t>
            </a:r>
          </a:p>
          <a:p>
            <a:r>
              <a:rPr lang="en-US" altLang="ko-KR" sz="1800"/>
              <a:t>   	and save return address operation.</a:t>
            </a:r>
          </a:p>
          <a:p>
            <a:r>
              <a:rPr lang="en-US" altLang="ko-KR" sz="1800"/>
              <a:t>- At the beginning of the next instruction cycle, the </a:t>
            </a:r>
          </a:p>
          <a:p>
            <a:r>
              <a:rPr lang="en-US" altLang="ko-KR" sz="1800"/>
              <a:t>   	instruction that is read from memory is in address 1.</a:t>
            </a:r>
          </a:p>
          <a:p>
            <a:r>
              <a:rPr lang="en-US" altLang="ko-KR" sz="1800"/>
              <a:t>- At memory address 1, the programmer must store a branch instruction </a:t>
            </a:r>
          </a:p>
          <a:p>
            <a:r>
              <a:rPr lang="en-US" altLang="ko-KR" sz="1800"/>
              <a:t>	that sends the control to an interrupt service routine</a:t>
            </a:r>
          </a:p>
          <a:p>
            <a:pPr>
              <a:lnSpc>
                <a:spcPct val="85000"/>
              </a:lnSpc>
            </a:pPr>
            <a:r>
              <a:rPr lang="en-US" altLang="ko-KR" sz="1800"/>
              <a:t>- The instruction that returns the control to the original </a:t>
            </a:r>
          </a:p>
          <a:p>
            <a:pPr>
              <a:lnSpc>
                <a:spcPct val="85000"/>
              </a:lnSpc>
            </a:pPr>
            <a:r>
              <a:rPr lang="en-US" altLang="ko-KR" sz="1800"/>
              <a:t>	program is  "indirect BUN   0"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22451" y="6000750"/>
            <a:ext cx="128305" cy="50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endParaRPr lang="en-US" altLang="ko-KR" sz="1800"/>
          </a:p>
          <a:p>
            <a:pPr eaLnBrk="1">
              <a:lnSpc>
                <a:spcPct val="80000"/>
              </a:lnSpc>
            </a:pPr>
            <a:endParaRPr lang="en-US" altLang="ko-KR" sz="180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8968438" y="0"/>
            <a:ext cx="157415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I/O and Interrupt</a:t>
            </a:r>
          </a:p>
        </p:txBody>
      </p:sp>
      <p:sp>
        <p:nvSpPr>
          <p:cNvPr id="87047" name="Rectangle 17"/>
          <p:cNvSpPr>
            <a:spLocks noChangeArrowheads="1"/>
          </p:cNvSpPr>
          <p:nvPr/>
        </p:nvSpPr>
        <p:spPr bwMode="auto">
          <a:xfrm>
            <a:off x="5872164" y="1646238"/>
            <a:ext cx="1569341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Store return address</a:t>
            </a:r>
          </a:p>
          <a:p>
            <a:pPr eaLnBrk="1"/>
            <a:endParaRPr lang="en-US" altLang="ko-KR" sz="1100"/>
          </a:p>
        </p:txBody>
      </p:sp>
      <p:grpSp>
        <p:nvGrpSpPr>
          <p:cNvPr id="87048" name="Group 11"/>
          <p:cNvGrpSpPr>
            <a:grpSpLocks/>
          </p:cNvGrpSpPr>
          <p:nvPr/>
        </p:nvGrpSpPr>
        <p:grpSpPr bwMode="auto">
          <a:xfrm>
            <a:off x="4940301" y="1173163"/>
            <a:ext cx="481013" cy="334962"/>
            <a:chOff x="2115" y="1631"/>
            <a:chExt cx="268" cy="236"/>
          </a:xfrm>
        </p:grpSpPr>
        <p:sp>
          <p:nvSpPr>
            <p:cNvPr id="87130" name="Line 7"/>
            <p:cNvSpPr>
              <a:spLocks noChangeShapeType="1"/>
            </p:cNvSpPr>
            <p:nvPr/>
          </p:nvSpPr>
          <p:spPr bwMode="auto">
            <a:xfrm flipH="1">
              <a:off x="2115" y="1631"/>
              <a:ext cx="145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31" name="Line 8"/>
            <p:cNvSpPr>
              <a:spLocks noChangeShapeType="1"/>
            </p:cNvSpPr>
            <p:nvPr/>
          </p:nvSpPr>
          <p:spPr bwMode="auto">
            <a:xfrm flipH="1">
              <a:off x="2237" y="1754"/>
              <a:ext cx="146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32" name="Line 9"/>
            <p:cNvSpPr>
              <a:spLocks noChangeShapeType="1"/>
            </p:cNvSpPr>
            <p:nvPr/>
          </p:nvSpPr>
          <p:spPr bwMode="auto">
            <a:xfrm>
              <a:off x="2253" y="1631"/>
              <a:ext cx="114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33" name="Line 10"/>
            <p:cNvSpPr>
              <a:spLocks noChangeShapeType="1"/>
            </p:cNvSpPr>
            <p:nvPr/>
          </p:nvSpPr>
          <p:spPr bwMode="auto">
            <a:xfrm>
              <a:off x="2131" y="1754"/>
              <a:ext cx="113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9" name="Rectangle 12"/>
          <p:cNvSpPr>
            <a:spLocks noChangeArrowheads="1"/>
          </p:cNvSpPr>
          <p:nvPr/>
        </p:nvSpPr>
        <p:spPr bwMode="auto">
          <a:xfrm>
            <a:off x="5040313" y="1223964"/>
            <a:ext cx="285336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R</a:t>
            </a:r>
          </a:p>
        </p:txBody>
      </p:sp>
      <p:sp>
        <p:nvSpPr>
          <p:cNvPr id="87050" name="Rectangle 13"/>
          <p:cNvSpPr>
            <a:spLocks noChangeArrowheads="1"/>
          </p:cNvSpPr>
          <p:nvPr/>
        </p:nvSpPr>
        <p:spPr bwMode="auto">
          <a:xfrm>
            <a:off x="5289550" y="1152526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=1</a:t>
            </a:r>
          </a:p>
        </p:txBody>
      </p:sp>
      <p:sp>
        <p:nvSpPr>
          <p:cNvPr id="87051" name="Rectangle 14"/>
          <p:cNvSpPr>
            <a:spLocks noChangeArrowheads="1"/>
          </p:cNvSpPr>
          <p:nvPr/>
        </p:nvSpPr>
        <p:spPr bwMode="auto">
          <a:xfrm>
            <a:off x="4679950" y="1143001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=0</a:t>
            </a:r>
          </a:p>
        </p:txBody>
      </p:sp>
      <p:sp>
        <p:nvSpPr>
          <p:cNvPr id="87052" name="Line 15"/>
          <p:cNvSpPr>
            <a:spLocks noChangeShapeType="1"/>
          </p:cNvSpPr>
          <p:nvPr/>
        </p:nvSpPr>
        <p:spPr bwMode="auto">
          <a:xfrm flipV="1">
            <a:off x="5386388" y="1343026"/>
            <a:ext cx="1270000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Line 16"/>
          <p:cNvSpPr>
            <a:spLocks noChangeShapeType="1"/>
          </p:cNvSpPr>
          <p:nvPr/>
        </p:nvSpPr>
        <p:spPr bwMode="auto">
          <a:xfrm flipH="1">
            <a:off x="3921126" y="1343025"/>
            <a:ext cx="10461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Rectangle 18"/>
          <p:cNvSpPr>
            <a:spLocks noChangeArrowheads="1"/>
          </p:cNvSpPr>
          <p:nvPr/>
        </p:nvSpPr>
        <p:spPr bwMode="auto">
          <a:xfrm>
            <a:off x="6062664" y="1765300"/>
            <a:ext cx="1003481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in location 0</a:t>
            </a:r>
          </a:p>
          <a:p>
            <a:pPr eaLnBrk="1"/>
            <a:endParaRPr lang="en-US" altLang="ko-KR" sz="1100"/>
          </a:p>
        </p:txBody>
      </p:sp>
      <p:sp>
        <p:nvSpPr>
          <p:cNvPr id="87055" name="Rectangle 19"/>
          <p:cNvSpPr>
            <a:spLocks noChangeArrowheads="1"/>
          </p:cNvSpPr>
          <p:nvPr/>
        </p:nvSpPr>
        <p:spPr bwMode="auto">
          <a:xfrm>
            <a:off x="6100764" y="1906589"/>
            <a:ext cx="872035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M[0]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100"/>
              <a:t> PC</a:t>
            </a:r>
          </a:p>
        </p:txBody>
      </p:sp>
      <p:sp>
        <p:nvSpPr>
          <p:cNvPr id="87056" name="Rectangle 20"/>
          <p:cNvSpPr>
            <a:spLocks noChangeArrowheads="1"/>
          </p:cNvSpPr>
          <p:nvPr/>
        </p:nvSpPr>
        <p:spPr bwMode="auto">
          <a:xfrm>
            <a:off x="5753101" y="2538413"/>
            <a:ext cx="1537281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Branch to location 1</a:t>
            </a:r>
          </a:p>
          <a:p>
            <a:pPr eaLnBrk="1"/>
            <a:endParaRPr lang="en-US" altLang="ko-KR" sz="1100"/>
          </a:p>
        </p:txBody>
      </p:sp>
      <p:sp>
        <p:nvSpPr>
          <p:cNvPr id="87057" name="Rectangle 21"/>
          <p:cNvSpPr>
            <a:spLocks noChangeArrowheads="1"/>
          </p:cNvSpPr>
          <p:nvPr/>
        </p:nvSpPr>
        <p:spPr bwMode="auto">
          <a:xfrm>
            <a:off x="6165850" y="2682876"/>
            <a:ext cx="662042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PC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100"/>
              <a:t> 1</a:t>
            </a:r>
          </a:p>
        </p:txBody>
      </p:sp>
      <p:sp>
        <p:nvSpPr>
          <p:cNvPr id="87058" name="Rectangle 22"/>
          <p:cNvSpPr>
            <a:spLocks noChangeArrowheads="1"/>
          </p:cNvSpPr>
          <p:nvPr/>
        </p:nvSpPr>
        <p:spPr bwMode="auto">
          <a:xfrm>
            <a:off x="6126163" y="3243264"/>
            <a:ext cx="700514" cy="59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IEN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100"/>
              <a:t> 0</a:t>
            </a:r>
          </a:p>
          <a:p>
            <a:r>
              <a:rPr lang="en-US" altLang="ko-KR" sz="1100"/>
              <a:t>   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100"/>
              <a:t> 0</a:t>
            </a:r>
          </a:p>
          <a:p>
            <a:pPr eaLnBrk="1"/>
            <a:endParaRPr lang="en-US" altLang="ko-KR" sz="1100"/>
          </a:p>
        </p:txBody>
      </p:sp>
      <p:sp>
        <p:nvSpPr>
          <p:cNvPr id="87059" name="Rectangle 23"/>
          <p:cNvSpPr>
            <a:spLocks noChangeArrowheads="1"/>
          </p:cNvSpPr>
          <p:nvPr/>
        </p:nvSpPr>
        <p:spPr bwMode="auto">
          <a:xfrm>
            <a:off x="5946776" y="1152526"/>
            <a:ext cx="1152561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Interrupt cycle</a:t>
            </a:r>
          </a:p>
        </p:txBody>
      </p:sp>
      <p:sp>
        <p:nvSpPr>
          <p:cNvPr id="87060" name="Rectangle 24"/>
          <p:cNvSpPr>
            <a:spLocks noChangeArrowheads="1"/>
          </p:cNvSpPr>
          <p:nvPr/>
        </p:nvSpPr>
        <p:spPr bwMode="auto">
          <a:xfrm>
            <a:off x="3317876" y="1152526"/>
            <a:ext cx="1301639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Instruction cycle</a:t>
            </a:r>
          </a:p>
        </p:txBody>
      </p:sp>
      <p:sp>
        <p:nvSpPr>
          <p:cNvPr id="87061" name="Rectangle 25"/>
          <p:cNvSpPr>
            <a:spLocks noChangeArrowheads="1"/>
          </p:cNvSpPr>
          <p:nvPr/>
        </p:nvSpPr>
        <p:spPr bwMode="auto">
          <a:xfrm>
            <a:off x="3201989" y="1673225"/>
            <a:ext cx="1383393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Fetch and decode</a:t>
            </a:r>
          </a:p>
          <a:p>
            <a:pPr eaLnBrk="1"/>
            <a:endParaRPr lang="en-US" altLang="ko-KR" sz="1100"/>
          </a:p>
        </p:txBody>
      </p:sp>
      <p:sp>
        <p:nvSpPr>
          <p:cNvPr id="87062" name="Rectangle 26"/>
          <p:cNvSpPr>
            <a:spLocks noChangeArrowheads="1"/>
          </p:cNvSpPr>
          <p:nvPr/>
        </p:nvSpPr>
        <p:spPr bwMode="auto">
          <a:xfrm>
            <a:off x="3433763" y="1814514"/>
            <a:ext cx="98905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instructions</a:t>
            </a:r>
          </a:p>
        </p:txBody>
      </p:sp>
      <p:sp>
        <p:nvSpPr>
          <p:cNvPr id="87063" name="Rectangle 27"/>
          <p:cNvSpPr>
            <a:spLocks noChangeArrowheads="1"/>
          </p:cNvSpPr>
          <p:nvPr/>
        </p:nvSpPr>
        <p:spPr bwMode="auto">
          <a:xfrm>
            <a:off x="3062289" y="1641475"/>
            <a:ext cx="1722437" cy="4381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grpSp>
        <p:nvGrpSpPr>
          <p:cNvPr id="87064" name="Group 32"/>
          <p:cNvGrpSpPr>
            <a:grpSpLocks/>
          </p:cNvGrpSpPr>
          <p:nvPr/>
        </p:nvGrpSpPr>
        <p:grpSpPr bwMode="auto">
          <a:xfrm>
            <a:off x="4205289" y="2274889"/>
            <a:ext cx="479425" cy="333375"/>
            <a:chOff x="1704" y="2409"/>
            <a:chExt cx="268" cy="236"/>
          </a:xfrm>
        </p:grpSpPr>
        <p:sp>
          <p:nvSpPr>
            <p:cNvPr id="87126" name="Line 28"/>
            <p:cNvSpPr>
              <a:spLocks noChangeShapeType="1"/>
            </p:cNvSpPr>
            <p:nvPr/>
          </p:nvSpPr>
          <p:spPr bwMode="auto">
            <a:xfrm flipH="1">
              <a:off x="1704" y="2409"/>
              <a:ext cx="146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7" name="Line 29"/>
            <p:cNvSpPr>
              <a:spLocks noChangeShapeType="1"/>
            </p:cNvSpPr>
            <p:nvPr/>
          </p:nvSpPr>
          <p:spPr bwMode="auto">
            <a:xfrm flipH="1">
              <a:off x="1827" y="2531"/>
              <a:ext cx="145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8" name="Line 30"/>
            <p:cNvSpPr>
              <a:spLocks noChangeShapeType="1"/>
            </p:cNvSpPr>
            <p:nvPr/>
          </p:nvSpPr>
          <p:spPr bwMode="auto">
            <a:xfrm>
              <a:off x="1843" y="2409"/>
              <a:ext cx="113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9" name="Line 31"/>
            <p:cNvSpPr>
              <a:spLocks noChangeShapeType="1"/>
            </p:cNvSpPr>
            <p:nvPr/>
          </p:nvSpPr>
          <p:spPr bwMode="auto">
            <a:xfrm>
              <a:off x="1720" y="2531"/>
              <a:ext cx="114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65" name="Line 34"/>
          <p:cNvSpPr>
            <a:spLocks noChangeShapeType="1"/>
          </p:cNvSpPr>
          <p:nvPr/>
        </p:nvSpPr>
        <p:spPr bwMode="auto">
          <a:xfrm>
            <a:off x="4446588" y="2082800"/>
            <a:ext cx="0" cy="1984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6" name="Rectangle 35"/>
          <p:cNvSpPr>
            <a:spLocks noChangeArrowheads="1"/>
          </p:cNvSpPr>
          <p:nvPr/>
        </p:nvSpPr>
        <p:spPr bwMode="auto">
          <a:xfrm>
            <a:off x="4221164" y="2338389"/>
            <a:ext cx="418385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IEN</a:t>
            </a:r>
          </a:p>
        </p:txBody>
      </p:sp>
      <p:grpSp>
        <p:nvGrpSpPr>
          <p:cNvPr id="87067" name="Group 40"/>
          <p:cNvGrpSpPr>
            <a:grpSpLocks/>
          </p:cNvGrpSpPr>
          <p:nvPr/>
        </p:nvGrpSpPr>
        <p:grpSpPr bwMode="auto">
          <a:xfrm>
            <a:off x="4205289" y="2794001"/>
            <a:ext cx="479425" cy="333375"/>
            <a:chOff x="1704" y="2776"/>
            <a:chExt cx="268" cy="236"/>
          </a:xfrm>
        </p:grpSpPr>
        <p:sp>
          <p:nvSpPr>
            <p:cNvPr id="87122" name="Line 36"/>
            <p:cNvSpPr>
              <a:spLocks noChangeShapeType="1"/>
            </p:cNvSpPr>
            <p:nvPr/>
          </p:nvSpPr>
          <p:spPr bwMode="auto">
            <a:xfrm flipH="1">
              <a:off x="1704" y="2776"/>
              <a:ext cx="146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3" name="Line 37"/>
            <p:cNvSpPr>
              <a:spLocks noChangeShapeType="1"/>
            </p:cNvSpPr>
            <p:nvPr/>
          </p:nvSpPr>
          <p:spPr bwMode="auto">
            <a:xfrm flipH="1">
              <a:off x="1827" y="2898"/>
              <a:ext cx="145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4" name="Line 38"/>
            <p:cNvSpPr>
              <a:spLocks noChangeShapeType="1"/>
            </p:cNvSpPr>
            <p:nvPr/>
          </p:nvSpPr>
          <p:spPr bwMode="auto">
            <a:xfrm>
              <a:off x="1843" y="2776"/>
              <a:ext cx="113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5" name="Line 39"/>
            <p:cNvSpPr>
              <a:spLocks noChangeShapeType="1"/>
            </p:cNvSpPr>
            <p:nvPr/>
          </p:nvSpPr>
          <p:spPr bwMode="auto">
            <a:xfrm>
              <a:off x="1720" y="2898"/>
              <a:ext cx="114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68" name="Line 42"/>
          <p:cNvSpPr>
            <a:spLocks noChangeShapeType="1"/>
          </p:cNvSpPr>
          <p:nvPr/>
        </p:nvSpPr>
        <p:spPr bwMode="auto">
          <a:xfrm>
            <a:off x="4440238" y="2609850"/>
            <a:ext cx="0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9" name="Rectangle 43"/>
          <p:cNvSpPr>
            <a:spLocks noChangeArrowheads="1"/>
          </p:cNvSpPr>
          <p:nvPr/>
        </p:nvSpPr>
        <p:spPr bwMode="auto">
          <a:xfrm>
            <a:off x="4240213" y="2851151"/>
            <a:ext cx="416782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FGI</a:t>
            </a:r>
          </a:p>
        </p:txBody>
      </p:sp>
      <p:grpSp>
        <p:nvGrpSpPr>
          <p:cNvPr id="87070" name="Group 48"/>
          <p:cNvGrpSpPr>
            <a:grpSpLocks/>
          </p:cNvGrpSpPr>
          <p:nvPr/>
        </p:nvGrpSpPr>
        <p:grpSpPr bwMode="auto">
          <a:xfrm>
            <a:off x="4205289" y="3314701"/>
            <a:ext cx="479425" cy="333375"/>
            <a:chOff x="1704" y="3143"/>
            <a:chExt cx="268" cy="236"/>
          </a:xfrm>
        </p:grpSpPr>
        <p:sp>
          <p:nvSpPr>
            <p:cNvPr id="87118" name="Line 44"/>
            <p:cNvSpPr>
              <a:spLocks noChangeShapeType="1"/>
            </p:cNvSpPr>
            <p:nvPr/>
          </p:nvSpPr>
          <p:spPr bwMode="auto">
            <a:xfrm flipH="1">
              <a:off x="1704" y="3143"/>
              <a:ext cx="146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9" name="Line 45"/>
            <p:cNvSpPr>
              <a:spLocks noChangeShapeType="1"/>
            </p:cNvSpPr>
            <p:nvPr/>
          </p:nvSpPr>
          <p:spPr bwMode="auto">
            <a:xfrm flipH="1">
              <a:off x="1827" y="3266"/>
              <a:ext cx="145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0" name="Line 46"/>
            <p:cNvSpPr>
              <a:spLocks noChangeShapeType="1"/>
            </p:cNvSpPr>
            <p:nvPr/>
          </p:nvSpPr>
          <p:spPr bwMode="auto">
            <a:xfrm>
              <a:off x="1843" y="3143"/>
              <a:ext cx="113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1" name="Line 47"/>
            <p:cNvSpPr>
              <a:spLocks noChangeShapeType="1"/>
            </p:cNvSpPr>
            <p:nvPr/>
          </p:nvSpPr>
          <p:spPr bwMode="auto">
            <a:xfrm>
              <a:off x="1720" y="3266"/>
              <a:ext cx="114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71" name="Line 50"/>
          <p:cNvSpPr>
            <a:spLocks noChangeShapeType="1"/>
          </p:cNvSpPr>
          <p:nvPr/>
        </p:nvSpPr>
        <p:spPr bwMode="auto">
          <a:xfrm>
            <a:off x="4440238" y="3140076"/>
            <a:ext cx="0" cy="1762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2" name="Rectangle 51"/>
          <p:cNvSpPr>
            <a:spLocks noChangeArrowheads="1"/>
          </p:cNvSpPr>
          <p:nvPr/>
        </p:nvSpPr>
        <p:spPr bwMode="auto">
          <a:xfrm>
            <a:off x="4194175" y="3378201"/>
            <a:ext cx="48731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FGO</a:t>
            </a:r>
          </a:p>
        </p:txBody>
      </p:sp>
      <p:sp>
        <p:nvSpPr>
          <p:cNvPr id="87073" name="Line 52"/>
          <p:cNvSpPr>
            <a:spLocks noChangeShapeType="1"/>
          </p:cNvSpPr>
          <p:nvPr/>
        </p:nvSpPr>
        <p:spPr bwMode="auto">
          <a:xfrm flipH="1">
            <a:off x="4064001" y="3481388"/>
            <a:ext cx="1682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4" name="Arc 53"/>
          <p:cNvSpPr>
            <a:spLocks/>
          </p:cNvSpPr>
          <p:nvPr/>
        </p:nvSpPr>
        <p:spPr bwMode="auto">
          <a:xfrm>
            <a:off x="4017964" y="3662363"/>
            <a:ext cx="96837" cy="95250"/>
          </a:xfrm>
          <a:custGeom>
            <a:avLst/>
            <a:gdLst>
              <a:gd name="T0" fmla="*/ 0 w 17282"/>
              <a:gd name="T1" fmla="*/ 8211 h 21600"/>
              <a:gd name="T2" fmla="*/ 96837 w 17282"/>
              <a:gd name="T3" fmla="*/ 7699 h 21600"/>
              <a:gd name="T4" fmla="*/ 49158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5" name="Line 54"/>
          <p:cNvSpPr>
            <a:spLocks noChangeShapeType="1"/>
          </p:cNvSpPr>
          <p:nvPr/>
        </p:nvSpPr>
        <p:spPr bwMode="auto">
          <a:xfrm>
            <a:off x="4071938" y="3487739"/>
            <a:ext cx="0" cy="1809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6" name="Line 55"/>
          <p:cNvSpPr>
            <a:spLocks noChangeShapeType="1"/>
          </p:cNvSpPr>
          <p:nvPr/>
        </p:nvSpPr>
        <p:spPr bwMode="auto">
          <a:xfrm flipH="1">
            <a:off x="3844925" y="2962275"/>
            <a:ext cx="3873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7" name="Arc 56"/>
          <p:cNvSpPr>
            <a:spLocks/>
          </p:cNvSpPr>
          <p:nvPr/>
        </p:nvSpPr>
        <p:spPr bwMode="auto">
          <a:xfrm>
            <a:off x="3816350" y="3662363"/>
            <a:ext cx="95250" cy="95250"/>
          </a:xfrm>
          <a:custGeom>
            <a:avLst/>
            <a:gdLst>
              <a:gd name="T0" fmla="*/ 0 w 17282"/>
              <a:gd name="T1" fmla="*/ 8211 h 21600"/>
              <a:gd name="T2" fmla="*/ 95250 w 17282"/>
              <a:gd name="T3" fmla="*/ 7699 h 21600"/>
              <a:gd name="T4" fmla="*/ 48353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8" name="Line 57"/>
          <p:cNvSpPr>
            <a:spLocks noChangeShapeType="1"/>
          </p:cNvSpPr>
          <p:nvPr/>
        </p:nvSpPr>
        <p:spPr bwMode="auto">
          <a:xfrm>
            <a:off x="3859213" y="2967039"/>
            <a:ext cx="0" cy="7016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9" name="Rectangle 58"/>
          <p:cNvSpPr>
            <a:spLocks noChangeArrowheads="1"/>
          </p:cNvSpPr>
          <p:nvPr/>
        </p:nvSpPr>
        <p:spPr bwMode="auto">
          <a:xfrm>
            <a:off x="3138488" y="2316163"/>
            <a:ext cx="724558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Execute</a:t>
            </a:r>
          </a:p>
          <a:p>
            <a:pPr eaLnBrk="1"/>
            <a:endParaRPr lang="en-US" altLang="ko-KR" sz="1100"/>
          </a:p>
        </p:txBody>
      </p:sp>
      <p:sp>
        <p:nvSpPr>
          <p:cNvPr id="87080" name="Rectangle 59"/>
          <p:cNvSpPr>
            <a:spLocks noChangeArrowheads="1"/>
          </p:cNvSpPr>
          <p:nvPr/>
        </p:nvSpPr>
        <p:spPr bwMode="auto">
          <a:xfrm>
            <a:off x="3030538" y="2459039"/>
            <a:ext cx="98905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instructions</a:t>
            </a:r>
          </a:p>
        </p:txBody>
      </p:sp>
      <p:sp>
        <p:nvSpPr>
          <p:cNvPr id="87081" name="Rectangle 60"/>
          <p:cNvSpPr>
            <a:spLocks noChangeArrowheads="1"/>
          </p:cNvSpPr>
          <p:nvPr/>
        </p:nvSpPr>
        <p:spPr bwMode="auto">
          <a:xfrm>
            <a:off x="3062289" y="2336801"/>
            <a:ext cx="922337" cy="3714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7082" name="Arc 61"/>
          <p:cNvSpPr>
            <a:spLocks/>
          </p:cNvSpPr>
          <p:nvPr/>
        </p:nvSpPr>
        <p:spPr bwMode="auto">
          <a:xfrm>
            <a:off x="3517900" y="2233614"/>
            <a:ext cx="96838" cy="96837"/>
          </a:xfrm>
          <a:custGeom>
            <a:avLst/>
            <a:gdLst>
              <a:gd name="T0" fmla="*/ 0 w 17282"/>
              <a:gd name="T1" fmla="*/ 8348 h 21600"/>
              <a:gd name="T2" fmla="*/ 96838 w 17282"/>
              <a:gd name="T3" fmla="*/ 7828 h 21600"/>
              <a:gd name="T4" fmla="*/ 49159 w 17282"/>
              <a:gd name="T5" fmla="*/ 96837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3" name="Line 62"/>
          <p:cNvSpPr>
            <a:spLocks noChangeShapeType="1"/>
          </p:cNvSpPr>
          <p:nvPr/>
        </p:nvSpPr>
        <p:spPr bwMode="auto">
          <a:xfrm>
            <a:off x="3570288" y="2082801"/>
            <a:ext cx="0" cy="1698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4" name="Arc 63"/>
          <p:cNvSpPr>
            <a:spLocks/>
          </p:cNvSpPr>
          <p:nvPr/>
        </p:nvSpPr>
        <p:spPr bwMode="auto">
          <a:xfrm>
            <a:off x="3454401" y="4175125"/>
            <a:ext cx="98425" cy="96838"/>
          </a:xfrm>
          <a:custGeom>
            <a:avLst/>
            <a:gdLst>
              <a:gd name="T0" fmla="*/ 0 w 17282"/>
              <a:gd name="T1" fmla="*/ 8348 h 21600"/>
              <a:gd name="T2" fmla="*/ 98425 w 17282"/>
              <a:gd name="T3" fmla="*/ 7828 h 21600"/>
              <a:gd name="T4" fmla="*/ 49964 w 17282"/>
              <a:gd name="T5" fmla="*/ 96838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5" name="Rectangle 65"/>
          <p:cNvSpPr>
            <a:spLocks noChangeArrowheads="1"/>
          </p:cNvSpPr>
          <p:nvPr/>
        </p:nvSpPr>
        <p:spPr bwMode="auto">
          <a:xfrm>
            <a:off x="3602038" y="3762376"/>
            <a:ext cx="56746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100"/>
              <a:t> 1</a:t>
            </a:r>
          </a:p>
        </p:txBody>
      </p:sp>
      <p:sp>
        <p:nvSpPr>
          <p:cNvPr id="87086" name="Rectangle 66"/>
          <p:cNvSpPr>
            <a:spLocks noChangeArrowheads="1"/>
          </p:cNvSpPr>
          <p:nvPr/>
        </p:nvSpPr>
        <p:spPr bwMode="auto">
          <a:xfrm>
            <a:off x="3654426" y="3771900"/>
            <a:ext cx="627063" cy="2111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7087" name="Rectangle 67"/>
          <p:cNvSpPr>
            <a:spLocks noChangeArrowheads="1"/>
          </p:cNvSpPr>
          <p:nvPr/>
        </p:nvSpPr>
        <p:spPr bwMode="auto">
          <a:xfrm>
            <a:off x="4411663" y="2538414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=1</a:t>
            </a:r>
          </a:p>
        </p:txBody>
      </p:sp>
      <p:sp>
        <p:nvSpPr>
          <p:cNvPr id="87088" name="Rectangle 68"/>
          <p:cNvSpPr>
            <a:spLocks noChangeArrowheads="1"/>
          </p:cNvSpPr>
          <p:nvPr/>
        </p:nvSpPr>
        <p:spPr bwMode="auto">
          <a:xfrm>
            <a:off x="3917950" y="2774951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=1</a:t>
            </a:r>
          </a:p>
        </p:txBody>
      </p:sp>
      <p:sp>
        <p:nvSpPr>
          <p:cNvPr id="87089" name="Rectangle 69"/>
          <p:cNvSpPr>
            <a:spLocks noChangeArrowheads="1"/>
          </p:cNvSpPr>
          <p:nvPr/>
        </p:nvSpPr>
        <p:spPr bwMode="auto">
          <a:xfrm>
            <a:off x="3975100" y="3294064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=1</a:t>
            </a:r>
          </a:p>
        </p:txBody>
      </p:sp>
      <p:sp>
        <p:nvSpPr>
          <p:cNvPr id="87090" name="Rectangle 70"/>
          <p:cNvSpPr>
            <a:spLocks noChangeArrowheads="1"/>
          </p:cNvSpPr>
          <p:nvPr/>
        </p:nvSpPr>
        <p:spPr bwMode="auto">
          <a:xfrm>
            <a:off x="4611688" y="2266951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=0</a:t>
            </a:r>
          </a:p>
        </p:txBody>
      </p:sp>
      <p:sp>
        <p:nvSpPr>
          <p:cNvPr id="87091" name="Rectangle 71"/>
          <p:cNvSpPr>
            <a:spLocks noChangeArrowheads="1"/>
          </p:cNvSpPr>
          <p:nvPr/>
        </p:nvSpPr>
        <p:spPr bwMode="auto">
          <a:xfrm>
            <a:off x="4411663" y="3059114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=0</a:t>
            </a:r>
          </a:p>
        </p:txBody>
      </p:sp>
      <p:sp>
        <p:nvSpPr>
          <p:cNvPr id="87092" name="Rectangle 72"/>
          <p:cNvSpPr>
            <a:spLocks noChangeArrowheads="1"/>
          </p:cNvSpPr>
          <p:nvPr/>
        </p:nvSpPr>
        <p:spPr bwMode="auto">
          <a:xfrm>
            <a:off x="4411663" y="3579814"/>
            <a:ext cx="343044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100"/>
              <a:t>=0</a:t>
            </a:r>
          </a:p>
        </p:txBody>
      </p:sp>
      <p:sp>
        <p:nvSpPr>
          <p:cNvPr id="87093" name="Arc 73"/>
          <p:cNvSpPr>
            <a:spLocks/>
          </p:cNvSpPr>
          <p:nvPr/>
        </p:nvSpPr>
        <p:spPr bwMode="auto">
          <a:xfrm>
            <a:off x="4394200" y="4181475"/>
            <a:ext cx="96838" cy="95250"/>
          </a:xfrm>
          <a:custGeom>
            <a:avLst/>
            <a:gdLst>
              <a:gd name="T0" fmla="*/ 0 w 17282"/>
              <a:gd name="T1" fmla="*/ 8211 h 21600"/>
              <a:gd name="T2" fmla="*/ 96838 w 17282"/>
              <a:gd name="T3" fmla="*/ 7699 h 21600"/>
              <a:gd name="T4" fmla="*/ 49159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94" name="Line 74"/>
          <p:cNvSpPr>
            <a:spLocks noChangeShapeType="1"/>
          </p:cNvSpPr>
          <p:nvPr/>
        </p:nvSpPr>
        <p:spPr bwMode="auto">
          <a:xfrm>
            <a:off x="4440238" y="3656013"/>
            <a:ext cx="0" cy="525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95" name="Arc 75"/>
          <p:cNvSpPr>
            <a:spLocks/>
          </p:cNvSpPr>
          <p:nvPr/>
        </p:nvSpPr>
        <p:spPr bwMode="auto">
          <a:xfrm>
            <a:off x="3878264" y="4181475"/>
            <a:ext cx="98425" cy="95250"/>
          </a:xfrm>
          <a:custGeom>
            <a:avLst/>
            <a:gdLst>
              <a:gd name="T0" fmla="*/ 0 w 17282"/>
              <a:gd name="T1" fmla="*/ 8211 h 21600"/>
              <a:gd name="T2" fmla="*/ 98425 w 17282"/>
              <a:gd name="T3" fmla="*/ 7699 h 21600"/>
              <a:gd name="T4" fmla="*/ 49964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96" name="Line 76"/>
          <p:cNvSpPr>
            <a:spLocks noChangeShapeType="1"/>
          </p:cNvSpPr>
          <p:nvPr/>
        </p:nvSpPr>
        <p:spPr bwMode="auto">
          <a:xfrm>
            <a:off x="3932238" y="3997325"/>
            <a:ext cx="0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97" name="Arc 77"/>
          <p:cNvSpPr>
            <a:spLocks/>
          </p:cNvSpPr>
          <p:nvPr/>
        </p:nvSpPr>
        <p:spPr bwMode="auto">
          <a:xfrm>
            <a:off x="3878264" y="1530350"/>
            <a:ext cx="98425" cy="96838"/>
          </a:xfrm>
          <a:custGeom>
            <a:avLst/>
            <a:gdLst>
              <a:gd name="T0" fmla="*/ 0 w 17282"/>
              <a:gd name="T1" fmla="*/ 8348 h 21600"/>
              <a:gd name="T2" fmla="*/ 98425 w 17282"/>
              <a:gd name="T3" fmla="*/ 7828 h 21600"/>
              <a:gd name="T4" fmla="*/ 49964 w 17282"/>
              <a:gd name="T5" fmla="*/ 96838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98" name="Line 78"/>
          <p:cNvSpPr>
            <a:spLocks noChangeShapeType="1"/>
          </p:cNvSpPr>
          <p:nvPr/>
        </p:nvSpPr>
        <p:spPr bwMode="auto">
          <a:xfrm>
            <a:off x="3932238" y="1346200"/>
            <a:ext cx="0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99" name="Rectangle 79"/>
          <p:cNvSpPr>
            <a:spLocks noChangeArrowheads="1"/>
          </p:cNvSpPr>
          <p:nvPr/>
        </p:nvSpPr>
        <p:spPr bwMode="auto">
          <a:xfrm>
            <a:off x="5767389" y="1641475"/>
            <a:ext cx="1658937" cy="4968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7100" name="Arc 80"/>
          <p:cNvSpPr>
            <a:spLocks/>
          </p:cNvSpPr>
          <p:nvPr/>
        </p:nvSpPr>
        <p:spPr bwMode="auto">
          <a:xfrm>
            <a:off x="6594475" y="1530350"/>
            <a:ext cx="96838" cy="96838"/>
          </a:xfrm>
          <a:custGeom>
            <a:avLst/>
            <a:gdLst>
              <a:gd name="T0" fmla="*/ 0 w 17282"/>
              <a:gd name="T1" fmla="*/ 8348 h 21600"/>
              <a:gd name="T2" fmla="*/ 96838 w 17282"/>
              <a:gd name="T3" fmla="*/ 7828 h 21600"/>
              <a:gd name="T4" fmla="*/ 49159 w 17282"/>
              <a:gd name="T5" fmla="*/ 96838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01" name="Line 81"/>
          <p:cNvSpPr>
            <a:spLocks noChangeShapeType="1"/>
          </p:cNvSpPr>
          <p:nvPr/>
        </p:nvSpPr>
        <p:spPr bwMode="auto">
          <a:xfrm>
            <a:off x="6637338" y="1346200"/>
            <a:ext cx="0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02" name="Rectangle 82"/>
          <p:cNvSpPr>
            <a:spLocks noChangeArrowheads="1"/>
          </p:cNvSpPr>
          <p:nvPr/>
        </p:nvSpPr>
        <p:spPr bwMode="auto">
          <a:xfrm>
            <a:off x="5767389" y="2508250"/>
            <a:ext cx="1658937" cy="3746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7103" name="Rectangle 83"/>
          <p:cNvSpPr>
            <a:spLocks noChangeArrowheads="1"/>
          </p:cNvSpPr>
          <p:nvPr/>
        </p:nvSpPr>
        <p:spPr bwMode="auto">
          <a:xfrm>
            <a:off x="5986463" y="3252789"/>
            <a:ext cx="1143000" cy="3714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7104" name="Arc 84"/>
          <p:cNvSpPr>
            <a:spLocks/>
          </p:cNvSpPr>
          <p:nvPr/>
        </p:nvSpPr>
        <p:spPr bwMode="auto">
          <a:xfrm>
            <a:off x="6591300" y="2414588"/>
            <a:ext cx="96838" cy="95250"/>
          </a:xfrm>
          <a:custGeom>
            <a:avLst/>
            <a:gdLst>
              <a:gd name="T0" fmla="*/ 0 w 17282"/>
              <a:gd name="T1" fmla="*/ 8211 h 21600"/>
              <a:gd name="T2" fmla="*/ 96838 w 17282"/>
              <a:gd name="T3" fmla="*/ 7699 h 21600"/>
              <a:gd name="T4" fmla="*/ 49159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05" name="Line 85"/>
          <p:cNvSpPr>
            <a:spLocks noChangeShapeType="1"/>
          </p:cNvSpPr>
          <p:nvPr/>
        </p:nvSpPr>
        <p:spPr bwMode="auto">
          <a:xfrm>
            <a:off x="6637338" y="2136775"/>
            <a:ext cx="0" cy="300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06" name="Arc 86"/>
          <p:cNvSpPr>
            <a:spLocks/>
          </p:cNvSpPr>
          <p:nvPr/>
        </p:nvSpPr>
        <p:spPr bwMode="auto">
          <a:xfrm>
            <a:off x="6591300" y="3152775"/>
            <a:ext cx="96838" cy="95250"/>
          </a:xfrm>
          <a:custGeom>
            <a:avLst/>
            <a:gdLst>
              <a:gd name="T0" fmla="*/ 0 w 17282"/>
              <a:gd name="T1" fmla="*/ 8211 h 21600"/>
              <a:gd name="T2" fmla="*/ 96838 w 17282"/>
              <a:gd name="T3" fmla="*/ 7699 h 21600"/>
              <a:gd name="T4" fmla="*/ 49159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07" name="Line 87"/>
          <p:cNvSpPr>
            <a:spLocks noChangeShapeType="1"/>
          </p:cNvSpPr>
          <p:nvPr/>
        </p:nvSpPr>
        <p:spPr bwMode="auto">
          <a:xfrm>
            <a:off x="6637338" y="2881314"/>
            <a:ext cx="0" cy="2873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08" name="Arc 88"/>
          <p:cNvSpPr>
            <a:spLocks/>
          </p:cNvSpPr>
          <p:nvPr/>
        </p:nvSpPr>
        <p:spPr bwMode="auto">
          <a:xfrm>
            <a:off x="6591300" y="4181475"/>
            <a:ext cx="96838" cy="95250"/>
          </a:xfrm>
          <a:custGeom>
            <a:avLst/>
            <a:gdLst>
              <a:gd name="T0" fmla="*/ 0 w 17282"/>
              <a:gd name="T1" fmla="*/ 8211 h 21600"/>
              <a:gd name="T2" fmla="*/ 96838 w 17282"/>
              <a:gd name="T3" fmla="*/ 7699 h 21600"/>
              <a:gd name="T4" fmla="*/ 49159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09" name="Line 89"/>
          <p:cNvSpPr>
            <a:spLocks noChangeShapeType="1"/>
          </p:cNvSpPr>
          <p:nvPr/>
        </p:nvSpPr>
        <p:spPr bwMode="auto">
          <a:xfrm>
            <a:off x="6637338" y="3616325"/>
            <a:ext cx="0" cy="571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10" name="Freeform 90"/>
          <p:cNvSpPr>
            <a:spLocks/>
          </p:cNvSpPr>
          <p:nvPr/>
        </p:nvSpPr>
        <p:spPr bwMode="auto">
          <a:xfrm>
            <a:off x="2687639" y="877889"/>
            <a:ext cx="3952875" cy="3413125"/>
          </a:xfrm>
          <a:custGeom>
            <a:avLst/>
            <a:gdLst>
              <a:gd name="T0" fmla="*/ 2203 w 2204"/>
              <a:gd name="T1" fmla="*/ 2404 h 2405"/>
              <a:gd name="T2" fmla="*/ 0 w 2204"/>
              <a:gd name="T3" fmla="*/ 2404 h 2405"/>
              <a:gd name="T4" fmla="*/ 0 w 2204"/>
              <a:gd name="T5" fmla="*/ 0 h 2405"/>
              <a:gd name="T6" fmla="*/ 0 60000 65536"/>
              <a:gd name="T7" fmla="*/ 0 60000 65536"/>
              <a:gd name="T8" fmla="*/ 0 60000 65536"/>
              <a:gd name="T9" fmla="*/ 0 w 2204"/>
              <a:gd name="T10" fmla="*/ 0 h 2405"/>
              <a:gd name="T11" fmla="*/ 2204 w 2204"/>
              <a:gd name="T12" fmla="*/ 2405 h 2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4" h="2405">
                <a:moveTo>
                  <a:pt x="2203" y="2404"/>
                </a:moveTo>
                <a:lnTo>
                  <a:pt x="0" y="240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1" name="Line 92"/>
          <p:cNvSpPr>
            <a:spLocks noChangeShapeType="1"/>
          </p:cNvSpPr>
          <p:nvPr/>
        </p:nvSpPr>
        <p:spPr bwMode="auto">
          <a:xfrm flipH="1">
            <a:off x="5180013" y="879475"/>
            <a:ext cx="0" cy="300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12" name="Line 93"/>
          <p:cNvSpPr>
            <a:spLocks noChangeShapeType="1"/>
          </p:cNvSpPr>
          <p:nvPr/>
        </p:nvSpPr>
        <p:spPr bwMode="auto">
          <a:xfrm flipH="1">
            <a:off x="2673351" y="873125"/>
            <a:ext cx="2511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13" name="Line 94"/>
          <p:cNvSpPr>
            <a:spLocks noChangeShapeType="1"/>
          </p:cNvSpPr>
          <p:nvPr/>
        </p:nvSpPr>
        <p:spPr bwMode="auto">
          <a:xfrm>
            <a:off x="4672014" y="2441575"/>
            <a:ext cx="3143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14" name="Arc 95"/>
          <p:cNvSpPr>
            <a:spLocks/>
          </p:cNvSpPr>
          <p:nvPr/>
        </p:nvSpPr>
        <p:spPr bwMode="auto">
          <a:xfrm>
            <a:off x="4910139" y="4181475"/>
            <a:ext cx="96837" cy="95250"/>
          </a:xfrm>
          <a:custGeom>
            <a:avLst/>
            <a:gdLst>
              <a:gd name="T0" fmla="*/ 0 w 17282"/>
              <a:gd name="T1" fmla="*/ 8211 h 21600"/>
              <a:gd name="T2" fmla="*/ 96837 w 17282"/>
              <a:gd name="T3" fmla="*/ 7699 h 21600"/>
              <a:gd name="T4" fmla="*/ 49158 w 17282"/>
              <a:gd name="T5" fmla="*/ 95250 h 21600"/>
              <a:gd name="T6" fmla="*/ 0 60000 65536"/>
              <a:gd name="T7" fmla="*/ 0 60000 65536"/>
              <a:gd name="T8" fmla="*/ 0 60000 65536"/>
              <a:gd name="T9" fmla="*/ 0 w 17282"/>
              <a:gd name="T10" fmla="*/ 0 h 21600"/>
              <a:gd name="T11" fmla="*/ 17282 w 172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2" h="21600" fill="none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</a:path>
              <a:path w="17282" h="21600" stroke="0" extrusionOk="0">
                <a:moveTo>
                  <a:pt x="-1" y="1861"/>
                </a:moveTo>
                <a:cubicBezTo>
                  <a:pt x="2761" y="634"/>
                  <a:pt x="5750" y="-1"/>
                  <a:pt x="8773" y="0"/>
                </a:cubicBezTo>
                <a:cubicBezTo>
                  <a:pt x="11698" y="0"/>
                  <a:pt x="14593" y="594"/>
                  <a:pt x="17281" y="1746"/>
                </a:cubicBezTo>
                <a:lnTo>
                  <a:pt x="8773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15" name="Line 96"/>
          <p:cNvSpPr>
            <a:spLocks noChangeShapeType="1"/>
          </p:cNvSpPr>
          <p:nvPr/>
        </p:nvSpPr>
        <p:spPr bwMode="auto">
          <a:xfrm>
            <a:off x="4962525" y="2446339"/>
            <a:ext cx="0" cy="17414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16" name="Line 98"/>
          <p:cNvSpPr>
            <a:spLocks noChangeShapeType="1"/>
          </p:cNvSpPr>
          <p:nvPr/>
        </p:nvSpPr>
        <p:spPr bwMode="auto">
          <a:xfrm>
            <a:off x="3505200" y="2693988"/>
            <a:ext cx="0" cy="1541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17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17271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5488" y="261939"/>
            <a:ext cx="83693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2000"/>
              <a:t>REGISTER  TRANSFER  OPERATIONS  IN  INTERRUPT CYCLE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378076" y="3587751"/>
            <a:ext cx="7319311" cy="288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ko-KR" sz="1800"/>
              <a:t> Register Transfer Statements for Interrupt Cycle</a:t>
            </a:r>
          </a:p>
          <a:p>
            <a:pPr>
              <a:lnSpc>
                <a:spcPct val="85000"/>
              </a:lnSpc>
            </a:pPr>
            <a:r>
              <a:rPr lang="en-US" altLang="ko-KR" sz="1800"/>
              <a:t>	- R  F/F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1     if IEN (FGI + FGO)T</a:t>
            </a:r>
            <a:r>
              <a:rPr lang="en-US" altLang="ko-KR" sz="1800" baseline="-25000"/>
              <a:t>0</a:t>
            </a:r>
            <a:r>
              <a:rPr lang="en-US" altLang="ko-KR" sz="1800">
                <a:sym typeface="Symbol" panose="05050102010706020507" pitchFamily="18" charset="2"/>
              </a:rPr>
              <a:t></a:t>
            </a:r>
            <a:r>
              <a:rPr lang="en-US" altLang="ko-KR" sz="1800"/>
              <a:t>T</a:t>
            </a:r>
            <a:r>
              <a:rPr lang="en-US" altLang="ko-KR" sz="1800" baseline="-25000"/>
              <a:t>1</a:t>
            </a:r>
            <a:r>
              <a:rPr lang="en-US" altLang="ko-KR" sz="1800">
                <a:sym typeface="Symbol" panose="05050102010706020507" pitchFamily="18" charset="2"/>
              </a:rPr>
              <a:t></a:t>
            </a:r>
            <a:r>
              <a:rPr lang="en-US" altLang="ko-KR" sz="1800"/>
              <a:t>T</a:t>
            </a:r>
            <a:r>
              <a:rPr lang="en-US" altLang="ko-KR" sz="1800" baseline="-25000"/>
              <a:t>2</a:t>
            </a:r>
            <a:r>
              <a:rPr lang="en-US" altLang="ko-KR" sz="1800">
                <a:sym typeface="Symbol" panose="05050102010706020507" pitchFamily="18" charset="2"/>
              </a:rPr>
              <a:t></a:t>
            </a:r>
            <a:endParaRPr lang="en-US" altLang="ko-KR" sz="2800"/>
          </a:p>
          <a:p>
            <a:pPr>
              <a:lnSpc>
                <a:spcPct val="96000"/>
              </a:lnSpc>
            </a:pPr>
            <a:r>
              <a:rPr lang="en-US" altLang="ko-KR" sz="1800"/>
              <a:t>	  		</a:t>
            </a:r>
            <a:r>
              <a:rPr lang="en-US" altLang="ko-KR" sz="1800">
                <a:sym typeface="Symbol" panose="05050102010706020507" pitchFamily="18" charset="2"/>
              </a:rPr>
              <a:t></a:t>
            </a:r>
            <a:r>
              <a:rPr lang="en-US" altLang="ko-KR" sz="1800"/>
              <a:t> T</a:t>
            </a:r>
            <a:r>
              <a:rPr lang="en-US" altLang="ko-KR" sz="1800" baseline="-25000"/>
              <a:t>0</a:t>
            </a:r>
            <a:r>
              <a:rPr lang="en-US" altLang="ko-KR" sz="1800">
                <a:sym typeface="Symbol" panose="05050102010706020507" pitchFamily="18" charset="2"/>
              </a:rPr>
              <a:t></a:t>
            </a:r>
            <a:r>
              <a:rPr lang="en-US" altLang="ko-KR" sz="1800"/>
              <a:t>T</a:t>
            </a:r>
            <a:r>
              <a:rPr lang="en-US" altLang="ko-KR" sz="1800" baseline="-25000"/>
              <a:t>1</a:t>
            </a:r>
            <a:r>
              <a:rPr lang="en-US" altLang="ko-KR" sz="1800">
                <a:sym typeface="Symbol" panose="05050102010706020507" pitchFamily="18" charset="2"/>
              </a:rPr>
              <a:t></a:t>
            </a:r>
            <a:r>
              <a:rPr lang="en-US" altLang="ko-KR" sz="1800"/>
              <a:t>T</a:t>
            </a:r>
            <a:r>
              <a:rPr lang="en-US" altLang="ko-KR" sz="1800" baseline="-25000"/>
              <a:t>2</a:t>
            </a:r>
            <a:r>
              <a:rPr lang="en-US" altLang="ko-KR" sz="1800">
                <a:sym typeface="Symbol" panose="05050102010706020507" pitchFamily="18" charset="2"/>
              </a:rPr>
              <a:t></a:t>
            </a:r>
            <a:r>
              <a:rPr lang="en-US" altLang="ko-KR" sz="1800"/>
              <a:t> (IEN)(FGI + FGO):   R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1</a:t>
            </a:r>
          </a:p>
          <a:p>
            <a:pPr>
              <a:lnSpc>
                <a:spcPct val="96000"/>
              </a:lnSpc>
            </a:pPr>
            <a:endParaRPr lang="en-US" altLang="ko-KR" sz="1800"/>
          </a:p>
          <a:p>
            <a:r>
              <a:rPr lang="en-US" altLang="ko-KR" sz="1800"/>
              <a:t>- The fetch and decode phases of the instruction cycle</a:t>
            </a:r>
          </a:p>
          <a:p>
            <a:r>
              <a:rPr lang="en-US" altLang="ko-KR" sz="1800"/>
              <a:t>   	must be modified </a:t>
            </a:r>
            <a:r>
              <a:rPr lang="en-US" altLang="ko-KR" sz="1800">
                <a:sym typeface="Wingdings" panose="05000000000000000000" pitchFamily="2" charset="2"/>
              </a:rPr>
              <a:t></a:t>
            </a:r>
            <a:r>
              <a:rPr lang="en-US" altLang="ko-KR" sz="1800"/>
              <a:t>Replace T</a:t>
            </a:r>
            <a:r>
              <a:rPr lang="en-US" altLang="ko-KR" sz="1800" baseline="-25000"/>
              <a:t>0</a:t>
            </a:r>
            <a:r>
              <a:rPr lang="en-US" altLang="ko-KR" sz="1800"/>
              <a:t>, T</a:t>
            </a:r>
            <a:r>
              <a:rPr lang="en-US" altLang="ko-KR" sz="1800" baseline="-25000"/>
              <a:t>1</a:t>
            </a:r>
            <a:r>
              <a:rPr lang="en-US" altLang="ko-KR" sz="1800"/>
              <a:t>, T</a:t>
            </a:r>
            <a:r>
              <a:rPr lang="en-US" altLang="ko-KR" sz="1800" baseline="-25000"/>
              <a:t>2</a:t>
            </a:r>
            <a:r>
              <a:rPr lang="en-US" altLang="ko-KR" sz="1800"/>
              <a:t>  with  R'T</a:t>
            </a:r>
            <a:r>
              <a:rPr lang="en-US" altLang="ko-KR" sz="1800" baseline="-25000"/>
              <a:t>0</a:t>
            </a:r>
            <a:r>
              <a:rPr lang="en-US" altLang="ko-KR" sz="1800"/>
              <a:t>, R'T</a:t>
            </a:r>
            <a:r>
              <a:rPr lang="en-US" altLang="ko-KR" sz="1800" baseline="-25000"/>
              <a:t>1</a:t>
            </a:r>
            <a:r>
              <a:rPr lang="en-US" altLang="ko-KR" sz="1800"/>
              <a:t>, R'T</a:t>
            </a:r>
            <a:r>
              <a:rPr lang="en-US" altLang="ko-KR" sz="1800" baseline="-25000"/>
              <a:t>2</a:t>
            </a:r>
          </a:p>
          <a:p>
            <a:r>
              <a:rPr lang="en-US" altLang="ko-KR" sz="1800"/>
              <a:t>- The interrupt cycle :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1800"/>
              <a:t>	RT</a:t>
            </a:r>
            <a:r>
              <a:rPr lang="en-US" altLang="ko-KR" sz="1800" baseline="-25000"/>
              <a:t>0</a:t>
            </a:r>
            <a:r>
              <a:rPr lang="en-US" altLang="ko-KR" sz="1800"/>
              <a:t>:	AR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0,  TR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PC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1800"/>
              <a:t>	RT</a:t>
            </a:r>
            <a:r>
              <a:rPr lang="en-US" altLang="ko-KR" sz="1800" baseline="-25000"/>
              <a:t>1</a:t>
            </a:r>
            <a:r>
              <a:rPr lang="en-US" altLang="ko-KR" sz="1800"/>
              <a:t>:	M[AR]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TR,  PC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0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1800"/>
              <a:t>	RT</a:t>
            </a:r>
            <a:r>
              <a:rPr lang="en-US" altLang="ko-KR" sz="1800" baseline="-25000"/>
              <a:t>2</a:t>
            </a:r>
            <a:r>
              <a:rPr lang="en-US" altLang="ko-KR" sz="1800"/>
              <a:t>:	PC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PC + 1,  IEN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0,  R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0, SC </a:t>
            </a:r>
            <a:r>
              <a:rPr lang="en-US" altLang="ko-KR" sz="1800">
                <a:sym typeface="Symbol" panose="05050102010706020507" pitchFamily="18" charset="2"/>
              </a:rPr>
              <a:t></a:t>
            </a:r>
            <a:r>
              <a:rPr lang="en-US" altLang="ko-KR" sz="1800"/>
              <a:t> 0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209800" y="3956051"/>
            <a:ext cx="190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ko-KR" sz="1800"/>
              <a:t>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302125" y="4144964"/>
            <a:ext cx="254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6000"/>
              </a:lnSpc>
            </a:pPr>
            <a:r>
              <a:rPr lang="en-US" altLang="ko-KR" sz="1800"/>
              <a:t>  </a:t>
            </a:r>
          </a:p>
        </p:txBody>
      </p:sp>
      <p:sp>
        <p:nvSpPr>
          <p:cNvPr id="88070" name="Rectangle 46"/>
          <p:cNvSpPr>
            <a:spLocks noChangeArrowheads="1"/>
          </p:cNvSpPr>
          <p:nvPr/>
        </p:nvSpPr>
        <p:spPr bwMode="auto">
          <a:xfrm>
            <a:off x="5957888" y="1089025"/>
            <a:ext cx="143308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 After interrupt cycle</a:t>
            </a:r>
          </a:p>
        </p:txBody>
      </p:sp>
      <p:sp>
        <p:nvSpPr>
          <p:cNvPr id="88071" name="Line 45"/>
          <p:cNvSpPr>
            <a:spLocks noChangeShapeType="1"/>
          </p:cNvSpPr>
          <p:nvPr/>
        </p:nvSpPr>
        <p:spPr bwMode="auto">
          <a:xfrm>
            <a:off x="6067426" y="3116263"/>
            <a:ext cx="1419225" cy="0"/>
          </a:xfrm>
          <a:prstGeom prst="line">
            <a:avLst/>
          </a:prstGeom>
          <a:noFill/>
          <a:ln w="25400">
            <a:pattFill prst="ltUpDiag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24"/>
          <p:cNvSpPr>
            <a:spLocks noChangeShapeType="1"/>
          </p:cNvSpPr>
          <p:nvPr/>
        </p:nvSpPr>
        <p:spPr bwMode="auto">
          <a:xfrm>
            <a:off x="3448051" y="3116263"/>
            <a:ext cx="1419225" cy="0"/>
          </a:xfrm>
          <a:prstGeom prst="line">
            <a:avLst/>
          </a:prstGeom>
          <a:noFill/>
          <a:ln w="25400">
            <a:pattFill prst="ltUpDiag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Rectangle 10"/>
          <p:cNvSpPr>
            <a:spLocks noChangeArrowheads="1"/>
          </p:cNvSpPr>
          <p:nvPr/>
        </p:nvSpPr>
        <p:spPr bwMode="auto">
          <a:xfrm>
            <a:off x="3448050" y="1370014"/>
            <a:ext cx="1428750" cy="1939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8074" name="Rectangle 11"/>
          <p:cNvSpPr>
            <a:spLocks noChangeArrowheads="1"/>
          </p:cNvSpPr>
          <p:nvPr/>
        </p:nvSpPr>
        <p:spPr bwMode="auto">
          <a:xfrm>
            <a:off x="3421064" y="15367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8075" name="Rectangle 12"/>
          <p:cNvSpPr>
            <a:spLocks noChangeArrowheads="1"/>
          </p:cNvSpPr>
          <p:nvPr/>
        </p:nvSpPr>
        <p:spPr bwMode="auto">
          <a:xfrm>
            <a:off x="3700463" y="1536700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BUN</a:t>
            </a:r>
          </a:p>
        </p:txBody>
      </p:sp>
      <p:sp>
        <p:nvSpPr>
          <p:cNvPr id="88076" name="Rectangle 13"/>
          <p:cNvSpPr>
            <a:spLocks noChangeArrowheads="1"/>
          </p:cNvSpPr>
          <p:nvPr/>
        </p:nvSpPr>
        <p:spPr bwMode="auto">
          <a:xfrm>
            <a:off x="4308475" y="1536700"/>
            <a:ext cx="46487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1120</a:t>
            </a:r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>
            <a:off x="3448051" y="1546225"/>
            <a:ext cx="1419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Line 15"/>
          <p:cNvSpPr>
            <a:spLocks noChangeShapeType="1"/>
          </p:cNvSpPr>
          <p:nvPr/>
        </p:nvSpPr>
        <p:spPr bwMode="auto">
          <a:xfrm>
            <a:off x="3448051" y="1728788"/>
            <a:ext cx="1419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9" name="Rectangle 16"/>
          <p:cNvSpPr>
            <a:spLocks noChangeArrowheads="1"/>
          </p:cNvSpPr>
          <p:nvPr/>
        </p:nvSpPr>
        <p:spPr bwMode="auto">
          <a:xfrm>
            <a:off x="3155951" y="13557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8080" name="Rectangle 17"/>
          <p:cNvSpPr>
            <a:spLocks noChangeArrowheads="1"/>
          </p:cNvSpPr>
          <p:nvPr/>
        </p:nvSpPr>
        <p:spPr bwMode="auto">
          <a:xfrm>
            <a:off x="3143251" y="15367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88081" name="Line 18"/>
          <p:cNvSpPr>
            <a:spLocks noChangeShapeType="1"/>
          </p:cNvSpPr>
          <p:nvPr/>
        </p:nvSpPr>
        <p:spPr bwMode="auto">
          <a:xfrm>
            <a:off x="3448051" y="2389188"/>
            <a:ext cx="1419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2" name="Rectangle 19"/>
          <p:cNvSpPr>
            <a:spLocks noChangeArrowheads="1"/>
          </p:cNvSpPr>
          <p:nvPr/>
        </p:nvSpPr>
        <p:spPr bwMode="auto">
          <a:xfrm>
            <a:off x="2657475" y="2152650"/>
            <a:ext cx="71814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 = 256</a:t>
            </a:r>
          </a:p>
        </p:txBody>
      </p:sp>
      <p:sp>
        <p:nvSpPr>
          <p:cNvPr id="88083" name="Rectangle 20"/>
          <p:cNvSpPr>
            <a:spLocks noChangeArrowheads="1"/>
          </p:cNvSpPr>
          <p:nvPr/>
        </p:nvSpPr>
        <p:spPr bwMode="auto">
          <a:xfrm>
            <a:off x="3051175" y="2006600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255</a:t>
            </a:r>
          </a:p>
        </p:txBody>
      </p:sp>
      <p:sp>
        <p:nvSpPr>
          <p:cNvPr id="88084" name="Rectangle 21"/>
          <p:cNvSpPr>
            <a:spLocks noChangeArrowheads="1"/>
          </p:cNvSpPr>
          <p:nvPr/>
        </p:nvSpPr>
        <p:spPr bwMode="auto">
          <a:xfrm>
            <a:off x="3421064" y="31083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88085" name="Rectangle 22"/>
          <p:cNvSpPr>
            <a:spLocks noChangeArrowheads="1"/>
          </p:cNvSpPr>
          <p:nvPr/>
        </p:nvSpPr>
        <p:spPr bwMode="auto">
          <a:xfrm>
            <a:off x="3700463" y="3108325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BUN</a:t>
            </a:r>
          </a:p>
        </p:txBody>
      </p:sp>
      <p:sp>
        <p:nvSpPr>
          <p:cNvPr id="88086" name="Rectangle 23"/>
          <p:cNvSpPr>
            <a:spLocks noChangeArrowheads="1"/>
          </p:cNvSpPr>
          <p:nvPr/>
        </p:nvSpPr>
        <p:spPr bwMode="auto">
          <a:xfrm>
            <a:off x="4565651" y="31083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8087" name="Rectangle 25"/>
          <p:cNvSpPr>
            <a:spLocks noChangeArrowheads="1"/>
          </p:cNvSpPr>
          <p:nvPr/>
        </p:nvSpPr>
        <p:spPr bwMode="auto">
          <a:xfrm>
            <a:off x="3471864" y="1057275"/>
            <a:ext cx="1186223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 Before interrupt</a:t>
            </a:r>
          </a:p>
        </p:txBody>
      </p:sp>
      <p:sp>
        <p:nvSpPr>
          <p:cNvPr id="88088" name="Rectangle 26"/>
          <p:cNvSpPr>
            <a:spLocks noChangeArrowheads="1"/>
          </p:cNvSpPr>
          <p:nvPr/>
        </p:nvSpPr>
        <p:spPr bwMode="auto">
          <a:xfrm>
            <a:off x="3919538" y="1879601"/>
            <a:ext cx="47449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Main</a:t>
            </a:r>
          </a:p>
          <a:p>
            <a:pPr latinLnBrk="1"/>
            <a:endParaRPr lang="en-US" altLang="ko-KR"/>
          </a:p>
        </p:txBody>
      </p:sp>
      <p:sp>
        <p:nvSpPr>
          <p:cNvPr id="88089" name="Rectangle 27"/>
          <p:cNvSpPr>
            <a:spLocks noChangeArrowheads="1"/>
          </p:cNvSpPr>
          <p:nvPr/>
        </p:nvSpPr>
        <p:spPr bwMode="auto">
          <a:xfrm>
            <a:off x="3798888" y="2028825"/>
            <a:ext cx="70852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Program</a:t>
            </a:r>
          </a:p>
        </p:txBody>
      </p:sp>
      <p:sp>
        <p:nvSpPr>
          <p:cNvPr id="88090" name="Rectangle 28"/>
          <p:cNvSpPr>
            <a:spLocks noChangeArrowheads="1"/>
          </p:cNvSpPr>
          <p:nvPr/>
        </p:nvSpPr>
        <p:spPr bwMode="auto">
          <a:xfrm>
            <a:off x="2936875" y="2360613"/>
            <a:ext cx="46487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1120</a:t>
            </a:r>
          </a:p>
        </p:txBody>
      </p:sp>
      <p:sp>
        <p:nvSpPr>
          <p:cNvPr id="88091" name="Rectangle 29"/>
          <p:cNvSpPr>
            <a:spLocks noChangeArrowheads="1"/>
          </p:cNvSpPr>
          <p:nvPr/>
        </p:nvSpPr>
        <p:spPr bwMode="auto">
          <a:xfrm>
            <a:off x="4052888" y="2541589"/>
            <a:ext cx="35266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I/O</a:t>
            </a:r>
          </a:p>
          <a:p>
            <a:pPr latinLnBrk="1"/>
            <a:endParaRPr lang="en-US" altLang="ko-KR"/>
          </a:p>
        </p:txBody>
      </p:sp>
      <p:sp>
        <p:nvSpPr>
          <p:cNvPr id="88092" name="Rectangle 30"/>
          <p:cNvSpPr>
            <a:spLocks noChangeArrowheads="1"/>
          </p:cNvSpPr>
          <p:nvPr/>
        </p:nvSpPr>
        <p:spPr bwMode="auto">
          <a:xfrm>
            <a:off x="3859213" y="2692400"/>
            <a:ext cx="70852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Program</a:t>
            </a:r>
          </a:p>
        </p:txBody>
      </p:sp>
      <p:sp>
        <p:nvSpPr>
          <p:cNvPr id="88093" name="Rectangle 31"/>
          <p:cNvSpPr>
            <a:spLocks noChangeArrowheads="1"/>
          </p:cNvSpPr>
          <p:nvPr/>
        </p:nvSpPr>
        <p:spPr bwMode="auto">
          <a:xfrm>
            <a:off x="6067425" y="1370013"/>
            <a:ext cx="1428750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88094" name="Rectangle 32"/>
          <p:cNvSpPr>
            <a:spLocks noChangeArrowheads="1"/>
          </p:cNvSpPr>
          <p:nvPr/>
        </p:nvSpPr>
        <p:spPr bwMode="auto">
          <a:xfrm>
            <a:off x="6030914" y="15367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8095" name="Rectangle 33"/>
          <p:cNvSpPr>
            <a:spLocks noChangeArrowheads="1"/>
          </p:cNvSpPr>
          <p:nvPr/>
        </p:nvSpPr>
        <p:spPr bwMode="auto">
          <a:xfrm>
            <a:off x="6308725" y="1536700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BUN</a:t>
            </a:r>
          </a:p>
        </p:txBody>
      </p:sp>
      <p:sp>
        <p:nvSpPr>
          <p:cNvPr id="88096" name="Rectangle 34"/>
          <p:cNvSpPr>
            <a:spLocks noChangeArrowheads="1"/>
          </p:cNvSpPr>
          <p:nvPr/>
        </p:nvSpPr>
        <p:spPr bwMode="auto">
          <a:xfrm>
            <a:off x="6915150" y="1536700"/>
            <a:ext cx="46487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1120</a:t>
            </a:r>
          </a:p>
        </p:txBody>
      </p:sp>
      <p:sp>
        <p:nvSpPr>
          <p:cNvPr id="88097" name="Line 35"/>
          <p:cNvSpPr>
            <a:spLocks noChangeShapeType="1"/>
          </p:cNvSpPr>
          <p:nvPr/>
        </p:nvSpPr>
        <p:spPr bwMode="auto">
          <a:xfrm>
            <a:off x="6067426" y="1546225"/>
            <a:ext cx="1419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Line 36"/>
          <p:cNvSpPr>
            <a:spLocks noChangeShapeType="1"/>
          </p:cNvSpPr>
          <p:nvPr/>
        </p:nvSpPr>
        <p:spPr bwMode="auto">
          <a:xfrm>
            <a:off x="6067426" y="1728788"/>
            <a:ext cx="1419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Rectangle 37"/>
          <p:cNvSpPr>
            <a:spLocks noChangeArrowheads="1"/>
          </p:cNvSpPr>
          <p:nvPr/>
        </p:nvSpPr>
        <p:spPr bwMode="auto">
          <a:xfrm>
            <a:off x="5762626" y="13557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8100" name="Rectangle 38"/>
          <p:cNvSpPr>
            <a:spLocks noChangeArrowheads="1"/>
          </p:cNvSpPr>
          <p:nvPr/>
        </p:nvSpPr>
        <p:spPr bwMode="auto">
          <a:xfrm>
            <a:off x="5411788" y="1536700"/>
            <a:ext cx="57708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PC = 1</a:t>
            </a:r>
          </a:p>
        </p:txBody>
      </p:sp>
      <p:sp>
        <p:nvSpPr>
          <p:cNvPr id="88101" name="Line 39"/>
          <p:cNvSpPr>
            <a:spLocks noChangeShapeType="1"/>
          </p:cNvSpPr>
          <p:nvPr/>
        </p:nvSpPr>
        <p:spPr bwMode="auto">
          <a:xfrm>
            <a:off x="6067426" y="2389188"/>
            <a:ext cx="1419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2" name="Rectangle 40"/>
          <p:cNvSpPr>
            <a:spLocks noChangeArrowheads="1"/>
          </p:cNvSpPr>
          <p:nvPr/>
        </p:nvSpPr>
        <p:spPr bwMode="auto">
          <a:xfrm>
            <a:off x="5592763" y="2171700"/>
            <a:ext cx="42960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 256</a:t>
            </a:r>
          </a:p>
        </p:txBody>
      </p:sp>
      <p:sp>
        <p:nvSpPr>
          <p:cNvPr id="88103" name="Rectangle 41"/>
          <p:cNvSpPr>
            <a:spLocks noChangeArrowheads="1"/>
          </p:cNvSpPr>
          <p:nvPr/>
        </p:nvSpPr>
        <p:spPr bwMode="auto">
          <a:xfrm>
            <a:off x="5638800" y="2025650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255</a:t>
            </a:r>
          </a:p>
        </p:txBody>
      </p:sp>
      <p:sp>
        <p:nvSpPr>
          <p:cNvPr id="88104" name="Rectangle 42"/>
          <p:cNvSpPr>
            <a:spLocks noChangeArrowheads="1"/>
          </p:cNvSpPr>
          <p:nvPr/>
        </p:nvSpPr>
        <p:spPr bwMode="auto">
          <a:xfrm>
            <a:off x="6030914" y="31083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</a:t>
            </a:r>
          </a:p>
        </p:txBody>
      </p:sp>
      <p:sp>
        <p:nvSpPr>
          <p:cNvPr id="88105" name="Rectangle 43"/>
          <p:cNvSpPr>
            <a:spLocks noChangeArrowheads="1"/>
          </p:cNvSpPr>
          <p:nvPr/>
        </p:nvSpPr>
        <p:spPr bwMode="auto">
          <a:xfrm>
            <a:off x="6308725" y="3108325"/>
            <a:ext cx="461666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BUN</a:t>
            </a:r>
          </a:p>
        </p:txBody>
      </p:sp>
      <p:sp>
        <p:nvSpPr>
          <p:cNvPr id="88106" name="Rectangle 44"/>
          <p:cNvSpPr>
            <a:spLocks noChangeArrowheads="1"/>
          </p:cNvSpPr>
          <p:nvPr/>
        </p:nvSpPr>
        <p:spPr bwMode="auto">
          <a:xfrm>
            <a:off x="7172326" y="31083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88107" name="Rectangle 47"/>
          <p:cNvSpPr>
            <a:spLocks noChangeArrowheads="1"/>
          </p:cNvSpPr>
          <p:nvPr/>
        </p:nvSpPr>
        <p:spPr bwMode="auto">
          <a:xfrm>
            <a:off x="4986338" y="822325"/>
            <a:ext cx="67326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Memory</a:t>
            </a:r>
          </a:p>
        </p:txBody>
      </p:sp>
      <p:sp>
        <p:nvSpPr>
          <p:cNvPr id="88108" name="Rectangle 48"/>
          <p:cNvSpPr>
            <a:spLocks noChangeArrowheads="1"/>
          </p:cNvSpPr>
          <p:nvPr/>
        </p:nvSpPr>
        <p:spPr bwMode="auto">
          <a:xfrm>
            <a:off x="6527800" y="1879601"/>
            <a:ext cx="47449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Main</a:t>
            </a:r>
          </a:p>
          <a:p>
            <a:pPr eaLnBrk="1"/>
            <a:endParaRPr lang="en-US" altLang="ko-KR"/>
          </a:p>
        </p:txBody>
      </p:sp>
      <p:sp>
        <p:nvSpPr>
          <p:cNvPr id="88109" name="Rectangle 49"/>
          <p:cNvSpPr>
            <a:spLocks noChangeArrowheads="1"/>
          </p:cNvSpPr>
          <p:nvPr/>
        </p:nvSpPr>
        <p:spPr bwMode="auto">
          <a:xfrm>
            <a:off x="6405563" y="2028825"/>
            <a:ext cx="70852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Program</a:t>
            </a:r>
          </a:p>
        </p:txBody>
      </p:sp>
      <p:sp>
        <p:nvSpPr>
          <p:cNvPr id="88110" name="Rectangle 50"/>
          <p:cNvSpPr>
            <a:spLocks noChangeArrowheads="1"/>
          </p:cNvSpPr>
          <p:nvPr/>
        </p:nvSpPr>
        <p:spPr bwMode="auto">
          <a:xfrm>
            <a:off x="5557838" y="2360613"/>
            <a:ext cx="464872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1120</a:t>
            </a:r>
          </a:p>
        </p:txBody>
      </p:sp>
      <p:sp>
        <p:nvSpPr>
          <p:cNvPr id="88111" name="Rectangle 51"/>
          <p:cNvSpPr>
            <a:spLocks noChangeArrowheads="1"/>
          </p:cNvSpPr>
          <p:nvPr/>
        </p:nvSpPr>
        <p:spPr bwMode="auto">
          <a:xfrm>
            <a:off x="6661150" y="2541589"/>
            <a:ext cx="35266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I/O</a:t>
            </a:r>
          </a:p>
          <a:p>
            <a:pPr eaLnBrk="1"/>
            <a:endParaRPr lang="en-US" altLang="ko-KR"/>
          </a:p>
        </p:txBody>
      </p:sp>
      <p:sp>
        <p:nvSpPr>
          <p:cNvPr id="88112" name="Rectangle 52"/>
          <p:cNvSpPr>
            <a:spLocks noChangeArrowheads="1"/>
          </p:cNvSpPr>
          <p:nvPr/>
        </p:nvSpPr>
        <p:spPr bwMode="auto">
          <a:xfrm>
            <a:off x="6467475" y="2692400"/>
            <a:ext cx="70852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Program</a:t>
            </a:r>
          </a:p>
        </p:txBody>
      </p:sp>
      <p:sp>
        <p:nvSpPr>
          <p:cNvPr id="88113" name="Rectangle 53"/>
          <p:cNvSpPr>
            <a:spLocks noChangeArrowheads="1"/>
          </p:cNvSpPr>
          <p:nvPr/>
        </p:nvSpPr>
        <p:spPr bwMode="auto">
          <a:xfrm>
            <a:off x="6527800" y="1335088"/>
            <a:ext cx="394340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256</a:t>
            </a:r>
          </a:p>
        </p:txBody>
      </p:sp>
      <p:sp>
        <p:nvSpPr>
          <p:cNvPr id="88114" name="Rectangle 54"/>
          <p:cNvSpPr>
            <a:spLocks noChangeArrowheads="1"/>
          </p:cNvSpPr>
          <p:nvPr/>
        </p:nvSpPr>
        <p:spPr bwMode="auto">
          <a:xfrm>
            <a:off x="8949388" y="0"/>
            <a:ext cx="157415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I/O and Interrupt</a:t>
            </a:r>
          </a:p>
        </p:txBody>
      </p:sp>
      <p:sp>
        <p:nvSpPr>
          <p:cNvPr id="88115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3284345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49538" y="246064"/>
            <a:ext cx="6959600" cy="54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67000"/>
              </a:lnSpc>
            </a:pPr>
            <a:r>
              <a:rPr lang="en-US" altLang="ko-KR" sz="2800"/>
              <a:t>COMPLETE  COMPUTER  DESCRIPTION</a:t>
            </a:r>
            <a:br>
              <a:rPr lang="en-US" altLang="ko-KR" sz="2800"/>
            </a:br>
            <a:r>
              <a:rPr lang="en-US" altLang="ko-KR" sz="2000"/>
              <a:t>Flowchart  of  Operations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9501012" y="0"/>
            <a:ext cx="116698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Description</a:t>
            </a:r>
          </a:p>
        </p:txBody>
      </p:sp>
      <p:sp>
        <p:nvSpPr>
          <p:cNvPr id="90116" name="Rectangle 82"/>
          <p:cNvSpPr>
            <a:spLocks noChangeArrowheads="1"/>
          </p:cNvSpPr>
          <p:nvPr/>
        </p:nvSpPr>
        <p:spPr bwMode="auto">
          <a:xfrm>
            <a:off x="2817814" y="4097338"/>
            <a:ext cx="535082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=1 (I/O)       =0 (Register)                            =1(Indir)         =0(Dir)</a:t>
            </a:r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4446588" y="835026"/>
            <a:ext cx="1833562" cy="327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4566592" y="782639"/>
            <a:ext cx="1611019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/>
              <a:t>start</a:t>
            </a:r>
          </a:p>
          <a:p>
            <a:pPr algn="ctr"/>
            <a:r>
              <a:rPr lang="en-US" altLang="ko-KR"/>
              <a:t>SC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0, IEN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0, 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0</a:t>
            </a:r>
          </a:p>
        </p:txBody>
      </p:sp>
      <p:sp>
        <p:nvSpPr>
          <p:cNvPr id="90119" name="AutoShape 6"/>
          <p:cNvSpPr>
            <a:spLocks noChangeArrowheads="1"/>
          </p:cNvSpPr>
          <p:nvPr/>
        </p:nvSpPr>
        <p:spPr bwMode="auto">
          <a:xfrm>
            <a:off x="5129214" y="1366839"/>
            <a:ext cx="428625" cy="339725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20" name="Rectangle 7"/>
          <p:cNvSpPr>
            <a:spLocks noChangeArrowheads="1"/>
          </p:cNvSpPr>
          <p:nvPr/>
        </p:nvSpPr>
        <p:spPr bwMode="auto">
          <a:xfrm>
            <a:off x="5189539" y="1404938"/>
            <a:ext cx="31258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</a:t>
            </a:r>
          </a:p>
        </p:txBody>
      </p:sp>
      <p:sp>
        <p:nvSpPr>
          <p:cNvPr id="90121" name="Rectangle 8"/>
          <p:cNvSpPr>
            <a:spLocks noChangeArrowheads="1"/>
          </p:cNvSpPr>
          <p:nvPr/>
        </p:nvSpPr>
        <p:spPr bwMode="auto">
          <a:xfrm>
            <a:off x="3222625" y="1919289"/>
            <a:ext cx="1079500" cy="217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22" name="Rectangle 9"/>
          <p:cNvSpPr>
            <a:spLocks noChangeArrowheads="1"/>
          </p:cNvSpPr>
          <p:nvPr/>
        </p:nvSpPr>
        <p:spPr bwMode="auto">
          <a:xfrm>
            <a:off x="3278509" y="1898650"/>
            <a:ext cx="91852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AR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PC</a:t>
            </a:r>
          </a:p>
        </p:txBody>
      </p:sp>
      <p:sp>
        <p:nvSpPr>
          <p:cNvPr id="90123" name="Rectangle 10"/>
          <p:cNvSpPr>
            <a:spLocks noChangeArrowheads="1"/>
          </p:cNvSpPr>
          <p:nvPr/>
        </p:nvSpPr>
        <p:spPr bwMode="auto">
          <a:xfrm>
            <a:off x="3933825" y="1693863"/>
            <a:ext cx="53861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R’T</a:t>
            </a:r>
            <a:r>
              <a:rPr lang="en-US" altLang="ko-KR" sz="1400" baseline="-25000"/>
              <a:t>0</a:t>
            </a:r>
          </a:p>
        </p:txBody>
      </p:sp>
      <p:sp>
        <p:nvSpPr>
          <p:cNvPr id="90124" name="Rectangle 11"/>
          <p:cNvSpPr>
            <a:spLocks noChangeArrowheads="1"/>
          </p:cNvSpPr>
          <p:nvPr/>
        </p:nvSpPr>
        <p:spPr bwMode="auto">
          <a:xfrm>
            <a:off x="2605089" y="2239964"/>
            <a:ext cx="2249487" cy="244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25" name="Rectangle 12"/>
          <p:cNvSpPr>
            <a:spLocks noChangeArrowheads="1"/>
          </p:cNvSpPr>
          <p:nvPr/>
        </p:nvSpPr>
        <p:spPr bwMode="auto">
          <a:xfrm>
            <a:off x="2630024" y="2232025"/>
            <a:ext cx="222977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IR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/>
              <a:t> </a:t>
            </a:r>
            <a:r>
              <a:rPr lang="en-US" altLang="ko-KR" sz="1400"/>
              <a:t>M[AR], PC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PC + 1</a:t>
            </a:r>
          </a:p>
        </p:txBody>
      </p:sp>
      <p:sp>
        <p:nvSpPr>
          <p:cNvPr id="90126" name="Rectangle 13"/>
          <p:cNvSpPr>
            <a:spLocks noChangeArrowheads="1"/>
          </p:cNvSpPr>
          <p:nvPr/>
        </p:nvSpPr>
        <p:spPr bwMode="auto">
          <a:xfrm>
            <a:off x="4379913" y="2012950"/>
            <a:ext cx="53861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R’T</a:t>
            </a:r>
            <a:r>
              <a:rPr lang="en-US" altLang="ko-KR" sz="1400" baseline="-25000"/>
              <a:t>1</a:t>
            </a:r>
          </a:p>
        </p:txBody>
      </p:sp>
      <p:sp>
        <p:nvSpPr>
          <p:cNvPr id="90127" name="Rectangle 14"/>
          <p:cNvSpPr>
            <a:spLocks noChangeArrowheads="1"/>
          </p:cNvSpPr>
          <p:nvPr/>
        </p:nvSpPr>
        <p:spPr bwMode="auto">
          <a:xfrm>
            <a:off x="2513013" y="2674939"/>
            <a:ext cx="2540000" cy="415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28" name="Rectangle 15"/>
          <p:cNvSpPr>
            <a:spLocks noChangeArrowheads="1"/>
          </p:cNvSpPr>
          <p:nvPr/>
        </p:nvSpPr>
        <p:spPr bwMode="auto">
          <a:xfrm>
            <a:off x="2503871" y="2665414"/>
            <a:ext cx="254717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AR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IR(0~11), I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IR(15)</a:t>
            </a:r>
          </a:p>
          <a:p>
            <a:pPr algn="ctr"/>
            <a:r>
              <a:rPr lang="en-US" altLang="ko-KR" sz="1400"/>
              <a:t>D</a:t>
            </a:r>
            <a:r>
              <a:rPr lang="en-US" altLang="ko-KR" sz="1400" baseline="-25000"/>
              <a:t>0</a:t>
            </a:r>
            <a:r>
              <a:rPr lang="en-US" altLang="ko-KR" sz="1400"/>
              <a:t>...D</a:t>
            </a:r>
            <a:r>
              <a:rPr lang="en-US" altLang="ko-KR" sz="1400" baseline="-25000"/>
              <a:t>7</a:t>
            </a:r>
            <a:r>
              <a:rPr lang="en-US" altLang="ko-KR" sz="1400"/>
              <a:t>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Decode IR(12 ~ 14)</a:t>
            </a:r>
          </a:p>
        </p:txBody>
      </p:sp>
      <p:sp>
        <p:nvSpPr>
          <p:cNvPr id="90129" name="Rectangle 16"/>
          <p:cNvSpPr>
            <a:spLocks noChangeArrowheads="1"/>
          </p:cNvSpPr>
          <p:nvPr/>
        </p:nvSpPr>
        <p:spPr bwMode="auto">
          <a:xfrm>
            <a:off x="4667250" y="2459038"/>
            <a:ext cx="53861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R’T</a:t>
            </a:r>
            <a:r>
              <a:rPr lang="en-US" altLang="ko-KR" sz="1400" baseline="-25000"/>
              <a:t>2</a:t>
            </a:r>
          </a:p>
        </p:txBody>
      </p:sp>
      <p:sp>
        <p:nvSpPr>
          <p:cNvPr id="90130" name="Rectangle 17"/>
          <p:cNvSpPr>
            <a:spLocks noChangeArrowheads="1"/>
          </p:cNvSpPr>
          <p:nvPr/>
        </p:nvSpPr>
        <p:spPr bwMode="auto">
          <a:xfrm>
            <a:off x="6249988" y="1919288"/>
            <a:ext cx="1604962" cy="196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31" name="Rectangle 18"/>
          <p:cNvSpPr>
            <a:spLocks noChangeArrowheads="1"/>
          </p:cNvSpPr>
          <p:nvPr/>
        </p:nvSpPr>
        <p:spPr bwMode="auto">
          <a:xfrm>
            <a:off x="6256624" y="1890713"/>
            <a:ext cx="158216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AR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0, TR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PC</a:t>
            </a:r>
          </a:p>
        </p:txBody>
      </p:sp>
      <p:sp>
        <p:nvSpPr>
          <p:cNvPr id="90132" name="Rectangle 19"/>
          <p:cNvSpPr>
            <a:spLocks noChangeArrowheads="1"/>
          </p:cNvSpPr>
          <p:nvPr/>
        </p:nvSpPr>
        <p:spPr bwMode="auto">
          <a:xfrm>
            <a:off x="7445376" y="1654175"/>
            <a:ext cx="48891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RT</a:t>
            </a:r>
            <a:r>
              <a:rPr lang="en-US" altLang="ko-KR" sz="1400" baseline="-25000"/>
              <a:t>0</a:t>
            </a:r>
          </a:p>
        </p:txBody>
      </p:sp>
      <p:sp>
        <p:nvSpPr>
          <p:cNvPr id="90133" name="Rectangle 20"/>
          <p:cNvSpPr>
            <a:spLocks noChangeArrowheads="1"/>
          </p:cNvSpPr>
          <p:nvPr/>
        </p:nvSpPr>
        <p:spPr bwMode="auto">
          <a:xfrm>
            <a:off x="6170613" y="2262189"/>
            <a:ext cx="2119312" cy="242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34" name="Rectangle 21"/>
          <p:cNvSpPr>
            <a:spLocks noChangeArrowheads="1"/>
          </p:cNvSpPr>
          <p:nvPr/>
        </p:nvSpPr>
        <p:spPr bwMode="auto">
          <a:xfrm>
            <a:off x="6285492" y="2251075"/>
            <a:ext cx="184986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M[AR]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TR, PC </a:t>
            </a:r>
            <a:r>
              <a:rPr lang="en-US" altLang="ko-KR">
                <a:sym typeface="Symbol" panose="05050102010706020507" pitchFamily="18" charset="2"/>
              </a:rPr>
              <a:t></a:t>
            </a:r>
            <a:r>
              <a:rPr lang="en-US" altLang="ko-KR" sz="1400"/>
              <a:t> 0</a:t>
            </a:r>
          </a:p>
        </p:txBody>
      </p:sp>
      <p:sp>
        <p:nvSpPr>
          <p:cNvPr id="90135" name="Rectangle 22"/>
          <p:cNvSpPr>
            <a:spLocks noChangeArrowheads="1"/>
          </p:cNvSpPr>
          <p:nvPr/>
        </p:nvSpPr>
        <p:spPr bwMode="auto">
          <a:xfrm>
            <a:off x="7931151" y="2014538"/>
            <a:ext cx="48891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RT</a:t>
            </a:r>
            <a:r>
              <a:rPr lang="en-US" altLang="ko-KR" sz="1400" baseline="-25000"/>
              <a:t>1</a:t>
            </a:r>
          </a:p>
        </p:txBody>
      </p:sp>
      <p:sp>
        <p:nvSpPr>
          <p:cNvPr id="90136" name="Rectangle 23"/>
          <p:cNvSpPr>
            <a:spLocks noChangeArrowheads="1"/>
          </p:cNvSpPr>
          <p:nvPr/>
        </p:nvSpPr>
        <p:spPr bwMode="auto">
          <a:xfrm>
            <a:off x="6170613" y="2706688"/>
            <a:ext cx="2132012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37" name="Rectangle 24"/>
          <p:cNvSpPr>
            <a:spLocks noChangeArrowheads="1"/>
          </p:cNvSpPr>
          <p:nvPr/>
        </p:nvSpPr>
        <p:spPr bwMode="auto">
          <a:xfrm>
            <a:off x="6239036" y="2676526"/>
            <a:ext cx="1936429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 dirty="0"/>
              <a:t>PC </a:t>
            </a:r>
            <a:r>
              <a:rPr lang="en-US" altLang="ko-KR" dirty="0">
                <a:sym typeface="Symbol" panose="05050102010706020507" pitchFamily="18" charset="2"/>
              </a:rPr>
              <a:t></a:t>
            </a:r>
            <a:r>
              <a:rPr lang="en-US" altLang="ko-KR" sz="1400" dirty="0"/>
              <a:t> PC + 1, IEN </a:t>
            </a:r>
            <a:r>
              <a:rPr lang="en-US" altLang="ko-KR" dirty="0">
                <a:sym typeface="Symbol" panose="05050102010706020507" pitchFamily="18" charset="2"/>
              </a:rPr>
              <a:t></a:t>
            </a:r>
            <a:r>
              <a:rPr lang="en-US" altLang="ko-KR" sz="1400" dirty="0"/>
              <a:t> 0</a:t>
            </a:r>
          </a:p>
          <a:p>
            <a:pPr algn="ctr"/>
            <a:r>
              <a:rPr lang="en-US" altLang="ko-KR" sz="1400" dirty="0"/>
              <a:t>R </a:t>
            </a:r>
            <a:r>
              <a:rPr lang="en-US" altLang="ko-KR" dirty="0">
                <a:sym typeface="Symbol" panose="05050102010706020507" pitchFamily="18" charset="2"/>
              </a:rPr>
              <a:t></a:t>
            </a:r>
            <a:r>
              <a:rPr lang="en-US" altLang="ko-KR" sz="1400" dirty="0"/>
              <a:t> 0, SC </a:t>
            </a:r>
            <a:r>
              <a:rPr lang="en-US" altLang="ko-KR" dirty="0">
                <a:sym typeface="Symbol" panose="05050102010706020507" pitchFamily="18" charset="2"/>
              </a:rPr>
              <a:t></a:t>
            </a:r>
            <a:r>
              <a:rPr lang="en-US" altLang="ko-KR" sz="1400" dirty="0"/>
              <a:t> 0</a:t>
            </a:r>
          </a:p>
        </p:txBody>
      </p:sp>
      <p:sp>
        <p:nvSpPr>
          <p:cNvPr id="90138" name="Rectangle 25"/>
          <p:cNvSpPr>
            <a:spLocks noChangeArrowheads="1"/>
          </p:cNvSpPr>
          <p:nvPr/>
        </p:nvSpPr>
        <p:spPr bwMode="auto">
          <a:xfrm>
            <a:off x="8008939" y="2462213"/>
            <a:ext cx="48891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RT</a:t>
            </a:r>
            <a:r>
              <a:rPr lang="en-US" altLang="ko-KR" sz="1400" baseline="-25000"/>
              <a:t>2</a:t>
            </a:r>
          </a:p>
        </p:txBody>
      </p:sp>
      <p:sp>
        <p:nvSpPr>
          <p:cNvPr id="90139" name="AutoShape 26"/>
          <p:cNvSpPr>
            <a:spLocks noChangeArrowheads="1"/>
          </p:cNvSpPr>
          <p:nvPr/>
        </p:nvSpPr>
        <p:spPr bwMode="auto">
          <a:xfrm>
            <a:off x="5143500" y="3462339"/>
            <a:ext cx="527050" cy="352425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40" name="Rectangle 27"/>
          <p:cNvSpPr>
            <a:spLocks noChangeArrowheads="1"/>
          </p:cNvSpPr>
          <p:nvPr/>
        </p:nvSpPr>
        <p:spPr bwMode="auto">
          <a:xfrm>
            <a:off x="5237164" y="3497263"/>
            <a:ext cx="37991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D</a:t>
            </a:r>
            <a:r>
              <a:rPr lang="en-US" altLang="ko-KR" sz="1400" baseline="-25000"/>
              <a:t>7</a:t>
            </a:r>
          </a:p>
        </p:txBody>
      </p:sp>
      <p:sp>
        <p:nvSpPr>
          <p:cNvPr id="90141" name="AutoShape 28"/>
          <p:cNvSpPr>
            <a:spLocks noChangeArrowheads="1"/>
          </p:cNvSpPr>
          <p:nvPr/>
        </p:nvSpPr>
        <p:spPr bwMode="auto">
          <a:xfrm>
            <a:off x="3487738" y="4219575"/>
            <a:ext cx="315912" cy="24765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42" name="Rectangle 29"/>
          <p:cNvSpPr>
            <a:spLocks noChangeArrowheads="1"/>
          </p:cNvSpPr>
          <p:nvPr/>
        </p:nvSpPr>
        <p:spPr bwMode="auto">
          <a:xfrm>
            <a:off x="3530601" y="4222750"/>
            <a:ext cx="2324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I</a:t>
            </a:r>
          </a:p>
        </p:txBody>
      </p:sp>
      <p:sp>
        <p:nvSpPr>
          <p:cNvPr id="90143" name="AutoShape 30"/>
          <p:cNvSpPr>
            <a:spLocks noChangeArrowheads="1"/>
          </p:cNvSpPr>
          <p:nvPr/>
        </p:nvSpPr>
        <p:spPr bwMode="auto">
          <a:xfrm>
            <a:off x="7024688" y="4230688"/>
            <a:ext cx="315912" cy="24765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44" name="Rectangle 31"/>
          <p:cNvSpPr>
            <a:spLocks noChangeArrowheads="1"/>
          </p:cNvSpPr>
          <p:nvPr/>
        </p:nvSpPr>
        <p:spPr bwMode="auto">
          <a:xfrm>
            <a:off x="7075489" y="4233863"/>
            <a:ext cx="2324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I</a:t>
            </a:r>
          </a:p>
        </p:txBody>
      </p:sp>
      <p:sp>
        <p:nvSpPr>
          <p:cNvPr id="90145" name="Rectangle 32"/>
          <p:cNvSpPr>
            <a:spLocks noChangeArrowheads="1"/>
          </p:cNvSpPr>
          <p:nvPr/>
        </p:nvSpPr>
        <p:spPr bwMode="auto">
          <a:xfrm>
            <a:off x="2328864" y="5068889"/>
            <a:ext cx="1000125" cy="6365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46" name="Rectangle 33"/>
          <p:cNvSpPr>
            <a:spLocks noChangeArrowheads="1"/>
          </p:cNvSpPr>
          <p:nvPr/>
        </p:nvSpPr>
        <p:spPr bwMode="auto">
          <a:xfrm>
            <a:off x="2287002" y="5060951"/>
            <a:ext cx="1106073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Execute</a:t>
            </a:r>
          </a:p>
          <a:p>
            <a:pPr algn="ctr"/>
            <a:r>
              <a:rPr lang="en-US" altLang="ko-KR" sz="1400"/>
              <a:t>I/O</a:t>
            </a:r>
          </a:p>
          <a:p>
            <a:pPr algn="ctr"/>
            <a:r>
              <a:rPr lang="en-US" altLang="ko-KR" sz="1400"/>
              <a:t>Instruction</a:t>
            </a:r>
          </a:p>
        </p:txBody>
      </p:sp>
      <p:sp>
        <p:nvSpPr>
          <p:cNvPr id="90147" name="Rectangle 34"/>
          <p:cNvSpPr>
            <a:spLocks noChangeArrowheads="1"/>
          </p:cNvSpPr>
          <p:nvPr/>
        </p:nvSpPr>
        <p:spPr bwMode="auto">
          <a:xfrm>
            <a:off x="3894138" y="5068889"/>
            <a:ext cx="1039812" cy="6365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48" name="Rectangle 35"/>
          <p:cNvSpPr>
            <a:spLocks noChangeArrowheads="1"/>
          </p:cNvSpPr>
          <p:nvPr/>
        </p:nvSpPr>
        <p:spPr bwMode="auto">
          <a:xfrm>
            <a:off x="3852277" y="5049839"/>
            <a:ext cx="1106073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Execute</a:t>
            </a:r>
          </a:p>
          <a:p>
            <a:pPr algn="ctr"/>
            <a:r>
              <a:rPr lang="en-US" altLang="ko-KR" sz="1400"/>
              <a:t>RR</a:t>
            </a:r>
          </a:p>
          <a:p>
            <a:pPr algn="ctr"/>
            <a:r>
              <a:rPr lang="en-US" altLang="ko-KR" sz="1400"/>
              <a:t>Instruction</a:t>
            </a:r>
          </a:p>
        </p:txBody>
      </p:sp>
      <p:sp>
        <p:nvSpPr>
          <p:cNvPr id="90149" name="Rectangle 36"/>
          <p:cNvSpPr>
            <a:spLocks noChangeArrowheads="1"/>
          </p:cNvSpPr>
          <p:nvPr/>
        </p:nvSpPr>
        <p:spPr bwMode="auto">
          <a:xfrm>
            <a:off x="6026150" y="5080000"/>
            <a:ext cx="1117600" cy="215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50" name="Rectangle 37"/>
          <p:cNvSpPr>
            <a:spLocks noChangeArrowheads="1"/>
          </p:cNvSpPr>
          <p:nvPr/>
        </p:nvSpPr>
        <p:spPr bwMode="auto">
          <a:xfrm>
            <a:off x="5972565" y="5041900"/>
            <a:ext cx="123271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AR &lt;- M[AR]</a:t>
            </a:r>
          </a:p>
        </p:txBody>
      </p:sp>
      <p:sp>
        <p:nvSpPr>
          <p:cNvPr id="90151" name="Rectangle 38"/>
          <p:cNvSpPr>
            <a:spLocks noChangeArrowheads="1"/>
          </p:cNvSpPr>
          <p:nvPr/>
        </p:nvSpPr>
        <p:spPr bwMode="auto">
          <a:xfrm>
            <a:off x="7250113" y="5091113"/>
            <a:ext cx="1052512" cy="195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52" name="Rectangle 39"/>
          <p:cNvSpPr>
            <a:spLocks noChangeArrowheads="1"/>
          </p:cNvSpPr>
          <p:nvPr/>
        </p:nvSpPr>
        <p:spPr bwMode="auto">
          <a:xfrm>
            <a:off x="7528728" y="5053013"/>
            <a:ext cx="49052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Idle</a:t>
            </a:r>
          </a:p>
        </p:txBody>
      </p:sp>
      <p:sp>
        <p:nvSpPr>
          <p:cNvPr id="90153" name="Rectangle 40"/>
          <p:cNvSpPr>
            <a:spLocks noChangeArrowheads="1"/>
          </p:cNvSpPr>
          <p:nvPr/>
        </p:nvSpPr>
        <p:spPr bwMode="auto">
          <a:xfrm>
            <a:off x="2312988" y="4832350"/>
            <a:ext cx="270266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D</a:t>
            </a:r>
            <a:r>
              <a:rPr lang="en-US" altLang="ko-KR" sz="1400" baseline="-25000"/>
              <a:t>7</a:t>
            </a:r>
            <a:r>
              <a:rPr lang="en-US" altLang="ko-KR" sz="1400"/>
              <a:t>IT</a:t>
            </a:r>
            <a:r>
              <a:rPr lang="en-US" altLang="ko-KR" sz="1400" baseline="-25000"/>
              <a:t>3 </a:t>
            </a:r>
            <a:r>
              <a:rPr lang="en-US" altLang="ko-KR" sz="1400"/>
              <a:t>                                D</a:t>
            </a:r>
            <a:r>
              <a:rPr lang="en-US" altLang="ko-KR" sz="1400" baseline="-25000"/>
              <a:t>7</a:t>
            </a:r>
            <a:r>
              <a:rPr lang="en-US" altLang="ko-KR" sz="1400"/>
              <a:t>I’T</a:t>
            </a:r>
            <a:r>
              <a:rPr lang="en-US" altLang="ko-KR" sz="1400" baseline="-25000"/>
              <a:t>3</a:t>
            </a:r>
          </a:p>
        </p:txBody>
      </p:sp>
      <p:sp>
        <p:nvSpPr>
          <p:cNvPr id="90154" name="Rectangle 41"/>
          <p:cNvSpPr>
            <a:spLocks noChangeArrowheads="1"/>
          </p:cNvSpPr>
          <p:nvPr/>
        </p:nvSpPr>
        <p:spPr bwMode="auto">
          <a:xfrm>
            <a:off x="5878514" y="4841875"/>
            <a:ext cx="261770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D</a:t>
            </a:r>
            <a:r>
              <a:rPr lang="en-US" altLang="ko-KR" sz="1400" baseline="-25000"/>
              <a:t>7</a:t>
            </a:r>
            <a:r>
              <a:rPr lang="en-US" altLang="ko-KR" sz="1400"/>
              <a:t>’IT3</a:t>
            </a:r>
            <a:r>
              <a:rPr lang="en-US" altLang="ko-KR" sz="1400" baseline="-25000"/>
              <a:t> </a:t>
            </a:r>
            <a:r>
              <a:rPr lang="en-US" altLang="ko-KR" sz="1400"/>
              <a:t>                           D</a:t>
            </a:r>
            <a:r>
              <a:rPr lang="en-US" altLang="ko-KR" sz="1400" baseline="-25000"/>
              <a:t>7</a:t>
            </a:r>
            <a:r>
              <a:rPr lang="en-US" altLang="ko-KR" sz="1400"/>
              <a:t>’I’T3</a:t>
            </a:r>
          </a:p>
        </p:txBody>
      </p:sp>
      <p:sp>
        <p:nvSpPr>
          <p:cNvPr id="90155" name="Rectangle 42"/>
          <p:cNvSpPr>
            <a:spLocks noChangeArrowheads="1"/>
          </p:cNvSpPr>
          <p:nvPr/>
        </p:nvSpPr>
        <p:spPr bwMode="auto">
          <a:xfrm>
            <a:off x="6473826" y="5638801"/>
            <a:ext cx="1577975" cy="4857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90156" name="Rectangle 43"/>
          <p:cNvSpPr>
            <a:spLocks noChangeArrowheads="1"/>
          </p:cNvSpPr>
          <p:nvPr/>
        </p:nvSpPr>
        <p:spPr bwMode="auto">
          <a:xfrm>
            <a:off x="6615433" y="5648326"/>
            <a:ext cx="1247137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ctr"/>
            <a:r>
              <a:rPr lang="en-US" altLang="ko-KR" sz="1400"/>
              <a:t>Execute  MR</a:t>
            </a:r>
          </a:p>
          <a:p>
            <a:pPr algn="ctr"/>
            <a:r>
              <a:rPr lang="en-US" altLang="ko-KR" sz="1400"/>
              <a:t>Instruction</a:t>
            </a:r>
          </a:p>
        </p:txBody>
      </p:sp>
      <p:sp>
        <p:nvSpPr>
          <p:cNvPr id="90157" name="Line 44"/>
          <p:cNvSpPr>
            <a:spLocks noChangeShapeType="1"/>
          </p:cNvSpPr>
          <p:nvPr/>
        </p:nvSpPr>
        <p:spPr bwMode="auto">
          <a:xfrm>
            <a:off x="5341938" y="1173163"/>
            <a:ext cx="0" cy="196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8" name="Line 45"/>
          <p:cNvSpPr>
            <a:spLocks noChangeShapeType="1"/>
          </p:cNvSpPr>
          <p:nvPr/>
        </p:nvSpPr>
        <p:spPr bwMode="auto">
          <a:xfrm flipH="1">
            <a:off x="3789364" y="1536700"/>
            <a:ext cx="1368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9" name="Line 46"/>
          <p:cNvSpPr>
            <a:spLocks noChangeShapeType="1"/>
          </p:cNvSpPr>
          <p:nvPr/>
        </p:nvSpPr>
        <p:spPr bwMode="auto">
          <a:xfrm>
            <a:off x="3803650" y="1544638"/>
            <a:ext cx="0" cy="354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0" name="Line 47"/>
          <p:cNvSpPr>
            <a:spLocks noChangeShapeType="1"/>
          </p:cNvSpPr>
          <p:nvPr/>
        </p:nvSpPr>
        <p:spPr bwMode="auto">
          <a:xfrm>
            <a:off x="5559425" y="1536700"/>
            <a:ext cx="14938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1" name="Line 48"/>
          <p:cNvSpPr>
            <a:spLocks noChangeShapeType="1"/>
          </p:cNvSpPr>
          <p:nvPr/>
        </p:nvSpPr>
        <p:spPr bwMode="auto">
          <a:xfrm>
            <a:off x="7038975" y="1524000"/>
            <a:ext cx="0" cy="395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2" name="Line 49"/>
          <p:cNvSpPr>
            <a:spLocks noChangeShapeType="1"/>
          </p:cNvSpPr>
          <p:nvPr/>
        </p:nvSpPr>
        <p:spPr bwMode="auto">
          <a:xfrm>
            <a:off x="3789363" y="2147889"/>
            <a:ext cx="0" cy="7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3" name="Line 50"/>
          <p:cNvSpPr>
            <a:spLocks noChangeShapeType="1"/>
          </p:cNvSpPr>
          <p:nvPr/>
        </p:nvSpPr>
        <p:spPr bwMode="auto">
          <a:xfrm>
            <a:off x="3789363" y="2487613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4" name="Line 51"/>
          <p:cNvSpPr>
            <a:spLocks noChangeShapeType="1"/>
          </p:cNvSpPr>
          <p:nvPr/>
        </p:nvSpPr>
        <p:spPr bwMode="auto">
          <a:xfrm>
            <a:off x="7038975" y="212725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5" name="Line 52"/>
          <p:cNvSpPr>
            <a:spLocks noChangeShapeType="1"/>
          </p:cNvSpPr>
          <p:nvPr/>
        </p:nvSpPr>
        <p:spPr bwMode="auto">
          <a:xfrm>
            <a:off x="7032625" y="2508251"/>
            <a:ext cx="0" cy="187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6" name="Line 53"/>
          <p:cNvSpPr>
            <a:spLocks noChangeShapeType="1"/>
          </p:cNvSpPr>
          <p:nvPr/>
        </p:nvSpPr>
        <p:spPr bwMode="auto">
          <a:xfrm>
            <a:off x="3789363" y="3094038"/>
            <a:ext cx="0" cy="88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7" name="Line 54"/>
          <p:cNvSpPr>
            <a:spLocks noChangeShapeType="1"/>
          </p:cNvSpPr>
          <p:nvPr/>
        </p:nvSpPr>
        <p:spPr bwMode="auto">
          <a:xfrm>
            <a:off x="3783013" y="318293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8" name="Line 55"/>
          <p:cNvSpPr>
            <a:spLocks noChangeShapeType="1"/>
          </p:cNvSpPr>
          <p:nvPr/>
        </p:nvSpPr>
        <p:spPr bwMode="auto">
          <a:xfrm>
            <a:off x="5421313" y="31940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9" name="Line 56"/>
          <p:cNvSpPr>
            <a:spLocks noChangeShapeType="1"/>
          </p:cNvSpPr>
          <p:nvPr/>
        </p:nvSpPr>
        <p:spPr bwMode="auto">
          <a:xfrm>
            <a:off x="7019925" y="3079751"/>
            <a:ext cx="0" cy="207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0" name="Line 57"/>
          <p:cNvSpPr>
            <a:spLocks noChangeShapeType="1"/>
          </p:cNvSpPr>
          <p:nvPr/>
        </p:nvSpPr>
        <p:spPr bwMode="auto">
          <a:xfrm>
            <a:off x="7032626" y="3276600"/>
            <a:ext cx="15732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1" name="Line 58"/>
          <p:cNvSpPr>
            <a:spLocks noChangeShapeType="1"/>
          </p:cNvSpPr>
          <p:nvPr/>
        </p:nvSpPr>
        <p:spPr bwMode="auto">
          <a:xfrm flipV="1">
            <a:off x="8618538" y="1287463"/>
            <a:ext cx="0" cy="200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2" name="Line 59"/>
          <p:cNvSpPr>
            <a:spLocks noChangeShapeType="1"/>
          </p:cNvSpPr>
          <p:nvPr/>
        </p:nvSpPr>
        <p:spPr bwMode="auto">
          <a:xfrm flipH="1">
            <a:off x="5314950" y="1296988"/>
            <a:ext cx="3316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3" name="Line 60"/>
          <p:cNvSpPr>
            <a:spLocks noChangeShapeType="1"/>
          </p:cNvSpPr>
          <p:nvPr/>
        </p:nvSpPr>
        <p:spPr bwMode="auto">
          <a:xfrm>
            <a:off x="5684839" y="3644901"/>
            <a:ext cx="1519237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4" name="Line 61"/>
          <p:cNvSpPr>
            <a:spLocks noChangeShapeType="1"/>
          </p:cNvSpPr>
          <p:nvPr/>
        </p:nvSpPr>
        <p:spPr bwMode="auto">
          <a:xfrm>
            <a:off x="7189788" y="3643314"/>
            <a:ext cx="0" cy="58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5" name="Line 62"/>
          <p:cNvSpPr>
            <a:spLocks noChangeShapeType="1"/>
          </p:cNvSpPr>
          <p:nvPr/>
        </p:nvSpPr>
        <p:spPr bwMode="auto">
          <a:xfrm flipH="1">
            <a:off x="3657600" y="3649663"/>
            <a:ext cx="1500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6" name="Line 63"/>
          <p:cNvSpPr>
            <a:spLocks noChangeShapeType="1"/>
          </p:cNvSpPr>
          <p:nvPr/>
        </p:nvSpPr>
        <p:spPr bwMode="auto">
          <a:xfrm>
            <a:off x="3651250" y="3659189"/>
            <a:ext cx="0" cy="560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7" name="Line 64"/>
          <p:cNvSpPr>
            <a:spLocks noChangeShapeType="1"/>
          </p:cNvSpPr>
          <p:nvPr/>
        </p:nvSpPr>
        <p:spPr bwMode="auto">
          <a:xfrm>
            <a:off x="3800475" y="4343400"/>
            <a:ext cx="573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8" name="Line 65"/>
          <p:cNvSpPr>
            <a:spLocks noChangeShapeType="1"/>
          </p:cNvSpPr>
          <p:nvPr/>
        </p:nvSpPr>
        <p:spPr bwMode="auto">
          <a:xfrm>
            <a:off x="4368800" y="4352925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9" name="Line 66"/>
          <p:cNvSpPr>
            <a:spLocks noChangeShapeType="1"/>
          </p:cNvSpPr>
          <p:nvPr/>
        </p:nvSpPr>
        <p:spPr bwMode="auto">
          <a:xfrm flipH="1">
            <a:off x="2933700" y="4343400"/>
            <a:ext cx="579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0" name="Line 68"/>
          <p:cNvSpPr>
            <a:spLocks noChangeShapeType="1"/>
          </p:cNvSpPr>
          <p:nvPr/>
        </p:nvSpPr>
        <p:spPr bwMode="auto">
          <a:xfrm flipH="1">
            <a:off x="6553201" y="4352925"/>
            <a:ext cx="485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1" name="Line 69"/>
          <p:cNvSpPr>
            <a:spLocks noChangeShapeType="1"/>
          </p:cNvSpPr>
          <p:nvPr/>
        </p:nvSpPr>
        <p:spPr bwMode="auto">
          <a:xfrm>
            <a:off x="6565900" y="4364039"/>
            <a:ext cx="0" cy="695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2" name="Line 70"/>
          <p:cNvSpPr>
            <a:spLocks noChangeShapeType="1"/>
          </p:cNvSpPr>
          <p:nvPr/>
        </p:nvSpPr>
        <p:spPr bwMode="auto">
          <a:xfrm>
            <a:off x="7367588" y="4364038"/>
            <a:ext cx="3413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3" name="Line 71"/>
          <p:cNvSpPr>
            <a:spLocks noChangeShapeType="1"/>
          </p:cNvSpPr>
          <p:nvPr/>
        </p:nvSpPr>
        <p:spPr bwMode="auto">
          <a:xfrm>
            <a:off x="7723188" y="4373564"/>
            <a:ext cx="0" cy="695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4" name="Line 72"/>
          <p:cNvSpPr>
            <a:spLocks noChangeShapeType="1"/>
          </p:cNvSpPr>
          <p:nvPr/>
        </p:nvSpPr>
        <p:spPr bwMode="auto">
          <a:xfrm>
            <a:off x="6578600" y="5295901"/>
            <a:ext cx="0" cy="333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5" name="Line 73"/>
          <p:cNvSpPr>
            <a:spLocks noChangeShapeType="1"/>
          </p:cNvSpPr>
          <p:nvPr/>
        </p:nvSpPr>
        <p:spPr bwMode="auto">
          <a:xfrm>
            <a:off x="7723188" y="5295901"/>
            <a:ext cx="0" cy="333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6" name="Line 74"/>
          <p:cNvSpPr>
            <a:spLocks noChangeShapeType="1"/>
          </p:cNvSpPr>
          <p:nvPr/>
        </p:nvSpPr>
        <p:spPr bwMode="auto">
          <a:xfrm>
            <a:off x="7256463" y="6130926"/>
            <a:ext cx="0" cy="282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7" name="Line 75"/>
          <p:cNvSpPr>
            <a:spLocks noChangeShapeType="1"/>
          </p:cNvSpPr>
          <p:nvPr/>
        </p:nvSpPr>
        <p:spPr bwMode="auto">
          <a:xfrm flipH="1">
            <a:off x="2216151" y="6423025"/>
            <a:ext cx="50657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8" name="Line 76"/>
          <p:cNvSpPr>
            <a:spLocks noChangeShapeType="1"/>
          </p:cNvSpPr>
          <p:nvPr/>
        </p:nvSpPr>
        <p:spPr bwMode="auto">
          <a:xfrm>
            <a:off x="2960688" y="569595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89" name="Line 77"/>
          <p:cNvSpPr>
            <a:spLocks noChangeShapeType="1"/>
          </p:cNvSpPr>
          <p:nvPr/>
        </p:nvSpPr>
        <p:spPr bwMode="auto">
          <a:xfrm>
            <a:off x="4381500" y="5695951"/>
            <a:ext cx="0" cy="708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90" name="Line 79"/>
          <p:cNvSpPr>
            <a:spLocks noChangeShapeType="1"/>
          </p:cNvSpPr>
          <p:nvPr/>
        </p:nvSpPr>
        <p:spPr bwMode="auto">
          <a:xfrm flipH="1">
            <a:off x="2228850" y="1296988"/>
            <a:ext cx="3125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91" name="Rectangle 80"/>
          <p:cNvSpPr>
            <a:spLocks noChangeArrowheads="1"/>
          </p:cNvSpPr>
          <p:nvPr/>
        </p:nvSpPr>
        <p:spPr bwMode="auto">
          <a:xfrm>
            <a:off x="3786189" y="1312864"/>
            <a:ext cx="31130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=0(Instruction              =1(Interrupt </a:t>
            </a:r>
          </a:p>
          <a:p>
            <a:r>
              <a:rPr lang="en-US" altLang="ko-KR" sz="1400"/>
              <a:t>     Cycle)                            Cycle)</a:t>
            </a:r>
          </a:p>
        </p:txBody>
      </p:sp>
      <p:sp>
        <p:nvSpPr>
          <p:cNvPr id="90192" name="Rectangle 81"/>
          <p:cNvSpPr>
            <a:spLocks noChangeArrowheads="1"/>
          </p:cNvSpPr>
          <p:nvPr/>
        </p:nvSpPr>
        <p:spPr bwMode="auto">
          <a:xfrm>
            <a:off x="3392488" y="3424238"/>
            <a:ext cx="378308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=1(Register or I/O)              =0(Memory Ref)</a:t>
            </a:r>
          </a:p>
        </p:txBody>
      </p:sp>
      <p:sp>
        <p:nvSpPr>
          <p:cNvPr id="90193" name="Rectangle 83"/>
          <p:cNvSpPr>
            <a:spLocks noChangeArrowheads="1"/>
          </p:cNvSpPr>
          <p:nvPr/>
        </p:nvSpPr>
        <p:spPr bwMode="auto">
          <a:xfrm>
            <a:off x="7950200" y="5619750"/>
            <a:ext cx="68769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 D</a:t>
            </a:r>
            <a:r>
              <a:rPr lang="en-US" altLang="ko-KR" sz="1400" baseline="-25000"/>
              <a:t>7</a:t>
            </a:r>
            <a:r>
              <a:rPr lang="en-US" altLang="ko-KR" sz="1400"/>
              <a:t>’T4</a:t>
            </a:r>
          </a:p>
        </p:txBody>
      </p:sp>
      <p:sp>
        <p:nvSpPr>
          <p:cNvPr id="90194" name="Line 85"/>
          <p:cNvSpPr>
            <a:spLocks noChangeShapeType="1"/>
          </p:cNvSpPr>
          <p:nvPr/>
        </p:nvSpPr>
        <p:spPr bwMode="auto">
          <a:xfrm>
            <a:off x="2930525" y="436245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95" name="Line 86"/>
          <p:cNvSpPr>
            <a:spLocks noChangeShapeType="1"/>
          </p:cNvSpPr>
          <p:nvPr/>
        </p:nvSpPr>
        <p:spPr bwMode="auto">
          <a:xfrm flipV="1">
            <a:off x="2217738" y="1287464"/>
            <a:ext cx="0" cy="515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96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86224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0275" y="301626"/>
            <a:ext cx="2794000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INSTRUCTIONS</a:t>
            </a:r>
          </a:p>
        </p:txBody>
      </p:sp>
      <p:sp>
        <p:nvSpPr>
          <p:cNvPr id="57348" name="Rectangle 37"/>
          <p:cNvSpPr>
            <a:spLocks noGrp="1" noChangeArrowheads="1"/>
          </p:cNvSpPr>
          <p:nvPr>
            <p:ph idx="1"/>
          </p:nvPr>
        </p:nvSpPr>
        <p:spPr bwMode="auto">
          <a:xfrm>
            <a:off x="2238375" y="1171576"/>
            <a:ext cx="7677150" cy="4930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2000"/>
              <a:t>Program</a:t>
            </a:r>
          </a:p>
          <a:p>
            <a:pPr lvl="1">
              <a:lnSpc>
                <a:spcPct val="100000"/>
              </a:lnSpc>
            </a:pPr>
            <a:r>
              <a:rPr lang="en-US" altLang="ko-KR" sz="1600"/>
              <a:t>A sequence of (machine) instructions 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(Machine) Instruction</a:t>
            </a:r>
          </a:p>
          <a:p>
            <a:pPr lvl="1">
              <a:lnSpc>
                <a:spcPct val="100000"/>
              </a:lnSpc>
            </a:pPr>
            <a:r>
              <a:rPr lang="en-US" altLang="ko-KR" sz="1600"/>
              <a:t>A group of bits that tell the computer to </a:t>
            </a:r>
            <a:r>
              <a:rPr lang="en-US" altLang="ko-KR" sz="1600" i="1"/>
              <a:t>perform a specific operation</a:t>
            </a:r>
            <a:r>
              <a:rPr lang="en-US" altLang="ko-KR" sz="1600"/>
              <a:t> (a sequence of micro-operation) 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The instructions of a program, along with any needed data are stored in memory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The CPU reads the next instruction from memory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It is placed in an </a:t>
            </a:r>
            <a:r>
              <a:rPr lang="en-US" altLang="ko-KR" sz="2000" i="1"/>
              <a:t>Instruction Register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IR</a:t>
            </a:r>
            <a:r>
              <a:rPr lang="en-US" altLang="ko-KR" sz="2000"/>
              <a:t>)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Control circuitry in control unit then translates the instruction into the sequence of microoperations necessary to implement it</a:t>
            </a:r>
          </a:p>
          <a:p>
            <a:pPr>
              <a:lnSpc>
                <a:spcPct val="100000"/>
              </a:lnSpc>
            </a:pPr>
            <a:endParaRPr lang="en-US" altLang="ko-KR" sz="1800"/>
          </a:p>
        </p:txBody>
      </p:sp>
      <p:sp>
        <p:nvSpPr>
          <p:cNvPr id="57347" name="Rectangle 34"/>
          <p:cNvSpPr>
            <a:spLocks noChangeArrowheads="1"/>
          </p:cNvSpPr>
          <p:nvPr/>
        </p:nvSpPr>
        <p:spPr bwMode="auto">
          <a:xfrm>
            <a:off x="8873829" y="0"/>
            <a:ext cx="167193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codes</a:t>
            </a:r>
          </a:p>
        </p:txBody>
      </p:sp>
      <p:sp>
        <p:nvSpPr>
          <p:cNvPr id="57349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202549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9713" y="301626"/>
            <a:ext cx="4178300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INSTRUCTION FORMAT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219325" y="933450"/>
            <a:ext cx="7677150" cy="410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2000"/>
              <a:t>A computer instruction is often divided into two parts</a:t>
            </a:r>
          </a:p>
          <a:p>
            <a:pPr lvl="1"/>
            <a:r>
              <a:rPr lang="en-US" altLang="ko-KR" sz="1600"/>
              <a:t>An </a:t>
            </a:r>
            <a:r>
              <a:rPr lang="en-US" altLang="ko-KR" sz="1600" i="1"/>
              <a:t>opcode</a:t>
            </a:r>
            <a:r>
              <a:rPr lang="en-US" altLang="ko-KR" sz="1600"/>
              <a:t> (Operation Code) that specifies the operation for that instruction</a:t>
            </a:r>
          </a:p>
          <a:p>
            <a:pPr lvl="1"/>
            <a:r>
              <a:rPr lang="en-US" altLang="ko-KR" sz="1600"/>
              <a:t>An </a:t>
            </a:r>
            <a:r>
              <a:rPr lang="en-US" altLang="ko-KR" sz="1600" i="1"/>
              <a:t>address</a:t>
            </a:r>
            <a:r>
              <a:rPr lang="en-US" altLang="ko-KR" sz="1600"/>
              <a:t> that specifies the registers and/or locations in memory to use for that operation</a:t>
            </a:r>
          </a:p>
          <a:p>
            <a:r>
              <a:rPr lang="en-US" altLang="ko-KR" sz="2000"/>
              <a:t>In the Basic Computer, since the memory contains 4096 (= 2</a:t>
            </a:r>
            <a:r>
              <a:rPr lang="en-US" altLang="ko-KR" sz="2000" baseline="30000"/>
              <a:t>12</a:t>
            </a:r>
            <a:r>
              <a:rPr lang="en-US" altLang="ko-KR" sz="2000"/>
              <a:t>) words, we needs 12 bit to specify which memory address this instruction will use </a:t>
            </a:r>
          </a:p>
          <a:p>
            <a:r>
              <a:rPr lang="en-US" altLang="ko-KR" sz="2000"/>
              <a:t>In the Basic Computer, bit 15 of the instruction specifies the </a:t>
            </a:r>
            <a:r>
              <a:rPr lang="en-US" altLang="ko-KR" sz="2000" i="1">
                <a:solidFill>
                  <a:schemeClr val="tx2"/>
                </a:solidFill>
              </a:rPr>
              <a:t>addressing mode</a:t>
            </a:r>
            <a:r>
              <a:rPr lang="en-US" altLang="ko-KR" sz="2000"/>
              <a:t> (0: direct addressing, 1: indirect addressing)</a:t>
            </a:r>
          </a:p>
          <a:p>
            <a:r>
              <a:rPr lang="en-US" altLang="ko-KR" sz="2000"/>
              <a:t>Since the memory words, and hence the instructions, are 16 bits long, that leaves 3 bits for the instruction’s opcode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8873829" y="0"/>
            <a:ext cx="167193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codes</a:t>
            </a:r>
          </a:p>
        </p:txBody>
      </p:sp>
      <p:grpSp>
        <p:nvGrpSpPr>
          <p:cNvPr id="58373" name="Group 20"/>
          <p:cNvGrpSpPr>
            <a:grpSpLocks/>
          </p:cNvGrpSpPr>
          <p:nvPr/>
        </p:nvGrpSpPr>
        <p:grpSpPr bwMode="auto">
          <a:xfrm>
            <a:off x="3695700" y="5024438"/>
            <a:ext cx="2630488" cy="1452562"/>
            <a:chOff x="1368" y="3165"/>
            <a:chExt cx="1657" cy="915"/>
          </a:xfrm>
        </p:grpSpPr>
        <p:sp>
          <p:nvSpPr>
            <p:cNvPr id="58375" name="Rectangle 5"/>
            <p:cNvSpPr>
              <a:spLocks noChangeArrowheads="1"/>
            </p:cNvSpPr>
            <p:nvPr/>
          </p:nvSpPr>
          <p:spPr bwMode="auto">
            <a:xfrm>
              <a:off x="1433" y="3549"/>
              <a:ext cx="1568" cy="151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376" name="Rectangle 6"/>
            <p:cNvSpPr>
              <a:spLocks noChangeArrowheads="1"/>
            </p:cNvSpPr>
            <p:nvPr/>
          </p:nvSpPr>
          <p:spPr bwMode="auto">
            <a:xfrm>
              <a:off x="1527" y="3543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Opcode</a:t>
              </a:r>
            </a:p>
          </p:txBody>
        </p:sp>
        <p:sp>
          <p:nvSpPr>
            <p:cNvPr id="58377" name="Rectangle 7"/>
            <p:cNvSpPr>
              <a:spLocks noChangeArrowheads="1"/>
            </p:cNvSpPr>
            <p:nvPr/>
          </p:nvSpPr>
          <p:spPr bwMode="auto">
            <a:xfrm>
              <a:off x="2181" y="3546"/>
              <a:ext cx="43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Address</a:t>
              </a:r>
            </a:p>
          </p:txBody>
        </p:sp>
        <p:sp>
          <p:nvSpPr>
            <p:cNvPr id="58378" name="Rectangle 8"/>
            <p:cNvSpPr>
              <a:spLocks noChangeArrowheads="1"/>
            </p:cNvSpPr>
            <p:nvPr/>
          </p:nvSpPr>
          <p:spPr bwMode="auto">
            <a:xfrm>
              <a:off x="1627" y="3165"/>
              <a:ext cx="1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600"/>
                <a:t>Instruction Format</a:t>
              </a:r>
            </a:p>
          </p:txBody>
        </p:sp>
        <p:sp>
          <p:nvSpPr>
            <p:cNvPr id="58379" name="Line 9"/>
            <p:cNvSpPr>
              <a:spLocks noChangeShapeType="1"/>
            </p:cNvSpPr>
            <p:nvPr/>
          </p:nvSpPr>
          <p:spPr bwMode="auto">
            <a:xfrm>
              <a:off x="2058" y="3549"/>
              <a:ext cx="0" cy="14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Rectangle 10"/>
            <p:cNvSpPr>
              <a:spLocks noChangeArrowheads="1"/>
            </p:cNvSpPr>
            <p:nvPr/>
          </p:nvSpPr>
          <p:spPr bwMode="auto">
            <a:xfrm>
              <a:off x="1368" y="3420"/>
              <a:ext cx="2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15</a:t>
              </a:r>
            </a:p>
          </p:txBody>
        </p:sp>
        <p:sp>
          <p:nvSpPr>
            <p:cNvPr id="58381" name="Rectangle 11"/>
            <p:cNvSpPr>
              <a:spLocks noChangeArrowheads="1"/>
            </p:cNvSpPr>
            <p:nvPr/>
          </p:nvSpPr>
          <p:spPr bwMode="auto">
            <a:xfrm>
              <a:off x="1536" y="3420"/>
              <a:ext cx="2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14</a:t>
              </a:r>
            </a:p>
          </p:txBody>
        </p:sp>
        <p:sp>
          <p:nvSpPr>
            <p:cNvPr id="58382" name="Rectangle 12"/>
            <p:cNvSpPr>
              <a:spLocks noChangeArrowheads="1"/>
            </p:cNvSpPr>
            <p:nvPr/>
          </p:nvSpPr>
          <p:spPr bwMode="auto">
            <a:xfrm>
              <a:off x="1837" y="3420"/>
              <a:ext cx="2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12</a:t>
              </a:r>
            </a:p>
          </p:txBody>
        </p:sp>
        <p:sp>
          <p:nvSpPr>
            <p:cNvPr id="58383" name="Rectangle 13"/>
            <p:cNvSpPr>
              <a:spLocks noChangeArrowheads="1"/>
            </p:cNvSpPr>
            <p:nvPr/>
          </p:nvSpPr>
          <p:spPr bwMode="auto">
            <a:xfrm>
              <a:off x="2865" y="3420"/>
              <a:ext cx="16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0</a:t>
              </a:r>
            </a:p>
          </p:txBody>
        </p:sp>
        <p:sp>
          <p:nvSpPr>
            <p:cNvPr id="58384" name="Rectangle 14"/>
            <p:cNvSpPr>
              <a:spLocks noChangeArrowheads="1"/>
            </p:cNvSpPr>
            <p:nvPr/>
          </p:nvSpPr>
          <p:spPr bwMode="auto">
            <a:xfrm>
              <a:off x="1421" y="3553"/>
              <a:ext cx="13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I</a:t>
              </a:r>
            </a:p>
          </p:txBody>
        </p:sp>
        <p:sp>
          <p:nvSpPr>
            <p:cNvPr id="58385" name="Line 15"/>
            <p:cNvSpPr>
              <a:spLocks noChangeShapeType="1"/>
            </p:cNvSpPr>
            <p:nvPr/>
          </p:nvSpPr>
          <p:spPr bwMode="auto">
            <a:xfrm>
              <a:off x="1552" y="3549"/>
              <a:ext cx="0" cy="15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Rectangle 16"/>
            <p:cNvSpPr>
              <a:spLocks noChangeArrowheads="1"/>
            </p:cNvSpPr>
            <p:nvPr/>
          </p:nvSpPr>
          <p:spPr bwMode="auto">
            <a:xfrm>
              <a:off x="1989" y="3420"/>
              <a:ext cx="2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11</a:t>
              </a:r>
            </a:p>
          </p:txBody>
        </p:sp>
        <p:sp>
          <p:nvSpPr>
            <p:cNvPr id="58387" name="Text Box 18"/>
            <p:cNvSpPr txBox="1">
              <a:spLocks noChangeArrowheads="1"/>
            </p:cNvSpPr>
            <p:nvPr/>
          </p:nvSpPr>
          <p:spPr bwMode="auto">
            <a:xfrm>
              <a:off x="1421" y="3828"/>
              <a:ext cx="5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pPr algn="ctr"/>
              <a:r>
                <a:rPr lang="en-US" altLang="ko-KR"/>
                <a:t>Addressing </a:t>
              </a:r>
            </a:p>
            <a:p>
              <a:pPr algn="ctr"/>
              <a:r>
                <a:rPr lang="en-US" altLang="ko-KR"/>
                <a:t>mode</a:t>
              </a:r>
            </a:p>
          </p:txBody>
        </p:sp>
        <p:sp>
          <p:nvSpPr>
            <p:cNvPr id="58388" name="Line 19"/>
            <p:cNvSpPr>
              <a:spLocks noChangeShapeType="1"/>
            </p:cNvSpPr>
            <p:nvPr/>
          </p:nvSpPr>
          <p:spPr bwMode="auto">
            <a:xfrm flipH="1" flipV="1">
              <a:off x="1494" y="3708"/>
              <a:ext cx="72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374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286709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4175" y="301626"/>
            <a:ext cx="3898900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ADDRESSING MODES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1800226" y="828675"/>
            <a:ext cx="8639175" cy="583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000"/>
              <a:t>The address field of an instruction can represent either</a:t>
            </a:r>
          </a:p>
          <a:p>
            <a:pPr lvl="1">
              <a:lnSpc>
                <a:spcPct val="80000"/>
              </a:lnSpc>
            </a:pPr>
            <a:r>
              <a:rPr lang="en-US" altLang="ko-KR" sz="1600"/>
              <a:t>Direct address: the address in memory of the data to use (the address of the operand), or</a:t>
            </a:r>
          </a:p>
          <a:p>
            <a:pPr lvl="1">
              <a:lnSpc>
                <a:spcPct val="80000"/>
              </a:lnSpc>
            </a:pPr>
            <a:r>
              <a:rPr lang="en-US" altLang="ko-KR" sz="1600"/>
              <a:t>Indirect address: the address in memory of the address in memory of the data to use </a:t>
            </a:r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 lvl="1">
              <a:lnSpc>
                <a:spcPct val="80000"/>
              </a:lnSpc>
            </a:pPr>
            <a:endParaRPr lang="en-US" altLang="ko-KR" sz="1600"/>
          </a:p>
          <a:p>
            <a:pPr>
              <a:lnSpc>
                <a:spcPct val="80000"/>
              </a:lnSpc>
            </a:pPr>
            <a:r>
              <a:rPr lang="en-US" altLang="ko-KR" sz="2000"/>
              <a:t>Effective Address (EA)</a:t>
            </a:r>
          </a:p>
          <a:p>
            <a:pPr lvl="1">
              <a:lnSpc>
                <a:spcPct val="80000"/>
              </a:lnSpc>
            </a:pPr>
            <a:r>
              <a:rPr lang="en-US" altLang="ko-KR" sz="1600"/>
              <a:t>The address, that can be directly used without modification to access an operand for a computation-type instruction, or as the target address for a branch-type instruction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8873829" y="0"/>
            <a:ext cx="167193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codes</a:t>
            </a:r>
          </a:p>
        </p:txBody>
      </p:sp>
      <p:grpSp>
        <p:nvGrpSpPr>
          <p:cNvPr id="59397" name="Group 80"/>
          <p:cNvGrpSpPr>
            <a:grpSpLocks/>
          </p:cNvGrpSpPr>
          <p:nvPr/>
        </p:nvGrpSpPr>
        <p:grpSpPr bwMode="auto">
          <a:xfrm>
            <a:off x="4918075" y="2020889"/>
            <a:ext cx="5100638" cy="3398837"/>
            <a:chOff x="830" y="1165"/>
            <a:chExt cx="3213" cy="2141"/>
          </a:xfrm>
        </p:grpSpPr>
        <p:sp>
          <p:nvSpPr>
            <p:cNvPr id="59399" name="Line 20"/>
            <p:cNvSpPr>
              <a:spLocks noChangeShapeType="1"/>
            </p:cNvSpPr>
            <p:nvPr/>
          </p:nvSpPr>
          <p:spPr bwMode="auto">
            <a:xfrm>
              <a:off x="1118" y="1521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Rectangle 21"/>
            <p:cNvSpPr>
              <a:spLocks noChangeArrowheads="1"/>
            </p:cNvSpPr>
            <p:nvPr/>
          </p:nvSpPr>
          <p:spPr bwMode="auto">
            <a:xfrm>
              <a:off x="1100" y="1384"/>
              <a:ext cx="16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0</a:t>
              </a:r>
            </a:p>
          </p:txBody>
        </p:sp>
        <p:sp>
          <p:nvSpPr>
            <p:cNvPr id="59401" name="Line 22"/>
            <p:cNvSpPr>
              <a:spLocks noChangeShapeType="1"/>
            </p:cNvSpPr>
            <p:nvPr/>
          </p:nvSpPr>
          <p:spPr bwMode="auto">
            <a:xfrm>
              <a:off x="1249" y="1416"/>
              <a:ext cx="0" cy="1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23"/>
            <p:cNvSpPr>
              <a:spLocks noChangeArrowheads="1"/>
            </p:cNvSpPr>
            <p:nvPr/>
          </p:nvSpPr>
          <p:spPr bwMode="auto">
            <a:xfrm>
              <a:off x="1236" y="1384"/>
              <a:ext cx="29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ADD</a:t>
              </a:r>
            </a:p>
          </p:txBody>
        </p:sp>
        <p:sp>
          <p:nvSpPr>
            <p:cNvPr id="59403" name="Rectangle 24"/>
            <p:cNvSpPr>
              <a:spLocks noChangeArrowheads="1"/>
            </p:cNvSpPr>
            <p:nvPr/>
          </p:nvSpPr>
          <p:spPr bwMode="auto">
            <a:xfrm>
              <a:off x="1778" y="1390"/>
              <a:ext cx="24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457</a:t>
              </a:r>
            </a:p>
          </p:txBody>
        </p:sp>
        <p:sp>
          <p:nvSpPr>
            <p:cNvPr id="59404" name="Line 25"/>
            <p:cNvSpPr>
              <a:spLocks noChangeShapeType="1"/>
            </p:cNvSpPr>
            <p:nvPr/>
          </p:nvSpPr>
          <p:spPr bwMode="auto">
            <a:xfrm>
              <a:off x="1568" y="1416"/>
              <a:ext cx="0" cy="1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5" name="Rectangle 26"/>
            <p:cNvSpPr>
              <a:spLocks noChangeArrowheads="1"/>
            </p:cNvSpPr>
            <p:nvPr/>
          </p:nvSpPr>
          <p:spPr bwMode="auto">
            <a:xfrm>
              <a:off x="870" y="1414"/>
              <a:ext cx="2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22</a:t>
              </a:r>
            </a:p>
          </p:txBody>
        </p:sp>
        <p:sp>
          <p:nvSpPr>
            <p:cNvPr id="59406" name="Line 27"/>
            <p:cNvSpPr>
              <a:spLocks noChangeShapeType="1"/>
            </p:cNvSpPr>
            <p:nvPr/>
          </p:nvSpPr>
          <p:spPr bwMode="auto">
            <a:xfrm>
              <a:off x="1118" y="1957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7" name="Line 28"/>
            <p:cNvSpPr>
              <a:spLocks noChangeShapeType="1"/>
            </p:cNvSpPr>
            <p:nvPr/>
          </p:nvSpPr>
          <p:spPr bwMode="auto">
            <a:xfrm>
              <a:off x="1118" y="2065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Rectangle 29"/>
            <p:cNvSpPr>
              <a:spLocks noChangeArrowheads="1"/>
            </p:cNvSpPr>
            <p:nvPr/>
          </p:nvSpPr>
          <p:spPr bwMode="auto">
            <a:xfrm>
              <a:off x="1367" y="1934"/>
              <a:ext cx="44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Operand</a:t>
              </a:r>
            </a:p>
          </p:txBody>
        </p:sp>
        <p:sp>
          <p:nvSpPr>
            <p:cNvPr id="59409" name="Rectangle 30"/>
            <p:cNvSpPr>
              <a:spLocks noChangeArrowheads="1"/>
            </p:cNvSpPr>
            <p:nvPr/>
          </p:nvSpPr>
          <p:spPr bwMode="auto">
            <a:xfrm>
              <a:off x="830" y="1958"/>
              <a:ext cx="24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457</a:t>
              </a:r>
            </a:p>
          </p:txBody>
        </p:sp>
        <p:grpSp>
          <p:nvGrpSpPr>
            <p:cNvPr id="59410" name="Group 31"/>
            <p:cNvGrpSpPr>
              <a:grpSpLocks/>
            </p:cNvGrpSpPr>
            <p:nvPr/>
          </p:nvGrpSpPr>
          <p:grpSpPr bwMode="auto">
            <a:xfrm>
              <a:off x="1118" y="2472"/>
              <a:ext cx="1115" cy="57"/>
              <a:chOff x="937" y="3785"/>
              <a:chExt cx="1119" cy="71"/>
            </a:xfrm>
          </p:grpSpPr>
          <p:sp>
            <p:nvSpPr>
              <p:cNvPr id="59455" name="Arc 32"/>
              <p:cNvSpPr>
                <a:spLocks/>
              </p:cNvSpPr>
              <p:nvPr/>
            </p:nvSpPr>
            <p:spPr bwMode="auto">
              <a:xfrm>
                <a:off x="937" y="3785"/>
                <a:ext cx="312" cy="36"/>
              </a:xfrm>
              <a:custGeom>
                <a:avLst/>
                <a:gdLst>
                  <a:gd name="T0" fmla="*/ 0 w 21600"/>
                  <a:gd name="T1" fmla="*/ 36 h 21600"/>
                  <a:gd name="T2" fmla="*/ 311 w 21600"/>
                  <a:gd name="T3" fmla="*/ 0 h 21600"/>
                  <a:gd name="T4" fmla="*/ 312 w 21600"/>
                  <a:gd name="T5" fmla="*/ 3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97"/>
                      <a:pt x="9628" y="38"/>
                      <a:pt x="21531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97"/>
                      <a:pt x="9628" y="38"/>
                      <a:pt x="21531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6" name="Arc 33"/>
              <p:cNvSpPr>
                <a:spLocks/>
              </p:cNvSpPr>
              <p:nvPr/>
            </p:nvSpPr>
            <p:spPr bwMode="auto">
              <a:xfrm>
                <a:off x="1247" y="3785"/>
                <a:ext cx="265" cy="36"/>
              </a:xfrm>
              <a:custGeom>
                <a:avLst/>
                <a:gdLst>
                  <a:gd name="T0" fmla="*/ 0 w 21682"/>
                  <a:gd name="T1" fmla="*/ 0 h 21600"/>
                  <a:gd name="T2" fmla="*/ 265 w 21682"/>
                  <a:gd name="T3" fmla="*/ 36 h 21600"/>
                  <a:gd name="T4" fmla="*/ 1 w 21682"/>
                  <a:gd name="T5" fmla="*/ 36 h 21600"/>
                  <a:gd name="T6" fmla="*/ 0 60000 65536"/>
                  <a:gd name="T7" fmla="*/ 0 60000 65536"/>
                  <a:gd name="T8" fmla="*/ 0 60000 65536"/>
                  <a:gd name="T9" fmla="*/ 0 w 21682"/>
                  <a:gd name="T10" fmla="*/ 0 h 21600"/>
                  <a:gd name="T11" fmla="*/ 21682 w 216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82" h="21600" fill="none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12011" y="0"/>
                      <a:pt x="21682" y="9670"/>
                      <a:pt x="21682" y="21600"/>
                    </a:cubicBezTo>
                  </a:path>
                  <a:path w="21682" h="21600" stroke="0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12011" y="0"/>
                      <a:pt x="21682" y="9670"/>
                      <a:pt x="21682" y="21600"/>
                    </a:cubicBezTo>
                    <a:lnTo>
                      <a:pt x="82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7" name="Arc 34"/>
              <p:cNvSpPr>
                <a:spLocks/>
              </p:cNvSpPr>
              <p:nvPr/>
            </p:nvSpPr>
            <p:spPr bwMode="auto">
              <a:xfrm>
                <a:off x="1529" y="3820"/>
                <a:ext cx="264" cy="36"/>
              </a:xfrm>
              <a:custGeom>
                <a:avLst/>
                <a:gdLst>
                  <a:gd name="T0" fmla="*/ 264 w 21600"/>
                  <a:gd name="T1" fmla="*/ 36 h 21600"/>
                  <a:gd name="T2" fmla="*/ 0 w 21600"/>
                  <a:gd name="T3" fmla="*/ 0 h 21600"/>
                  <a:gd name="T4" fmla="*/ 264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8" name="Arc 35"/>
              <p:cNvSpPr>
                <a:spLocks/>
              </p:cNvSpPr>
              <p:nvPr/>
            </p:nvSpPr>
            <p:spPr bwMode="auto">
              <a:xfrm>
                <a:off x="1792" y="3820"/>
                <a:ext cx="264" cy="36"/>
              </a:xfrm>
              <a:custGeom>
                <a:avLst/>
                <a:gdLst>
                  <a:gd name="T0" fmla="*/ 264 w 21600"/>
                  <a:gd name="T1" fmla="*/ 0 h 21600"/>
                  <a:gd name="T2" fmla="*/ 0 w 21600"/>
                  <a:gd name="T3" fmla="*/ 36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11" name="Line 36"/>
            <p:cNvSpPr>
              <a:spLocks noChangeShapeType="1"/>
            </p:cNvSpPr>
            <p:nvPr/>
          </p:nvSpPr>
          <p:spPr bwMode="auto">
            <a:xfrm>
              <a:off x="1113" y="1416"/>
              <a:ext cx="0" cy="10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2" name="Freeform 37"/>
            <p:cNvSpPr>
              <a:spLocks/>
            </p:cNvSpPr>
            <p:nvPr/>
          </p:nvSpPr>
          <p:spPr bwMode="auto">
            <a:xfrm>
              <a:off x="1110" y="1409"/>
              <a:ext cx="1131" cy="1089"/>
            </a:xfrm>
            <a:custGeom>
              <a:avLst/>
              <a:gdLst>
                <a:gd name="T0" fmla="*/ 0 w 1137"/>
                <a:gd name="T1" fmla="*/ 0 h 1361"/>
                <a:gd name="T2" fmla="*/ 1136 w 1137"/>
                <a:gd name="T3" fmla="*/ 0 h 1361"/>
                <a:gd name="T4" fmla="*/ 1136 w 1137"/>
                <a:gd name="T5" fmla="*/ 1360 h 1361"/>
                <a:gd name="T6" fmla="*/ 0 60000 65536"/>
                <a:gd name="T7" fmla="*/ 0 60000 65536"/>
                <a:gd name="T8" fmla="*/ 0 60000 65536"/>
                <a:gd name="T9" fmla="*/ 0 w 1137"/>
                <a:gd name="T10" fmla="*/ 0 h 1361"/>
                <a:gd name="T11" fmla="*/ 1137 w 1137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7" h="1361">
                  <a:moveTo>
                    <a:pt x="0" y="0"/>
                  </a:moveTo>
                  <a:lnTo>
                    <a:pt x="1136" y="0"/>
                  </a:lnTo>
                  <a:lnTo>
                    <a:pt x="1136" y="136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38"/>
            <p:cNvSpPr>
              <a:spLocks noChangeShapeType="1"/>
            </p:cNvSpPr>
            <p:nvPr/>
          </p:nvSpPr>
          <p:spPr bwMode="auto">
            <a:xfrm>
              <a:off x="2838" y="1521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Rectangle 39"/>
            <p:cNvSpPr>
              <a:spLocks noChangeArrowheads="1"/>
            </p:cNvSpPr>
            <p:nvPr/>
          </p:nvSpPr>
          <p:spPr bwMode="auto">
            <a:xfrm>
              <a:off x="2812" y="1384"/>
              <a:ext cx="16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</a:t>
              </a:r>
            </a:p>
          </p:txBody>
        </p:sp>
        <p:sp>
          <p:nvSpPr>
            <p:cNvPr id="59415" name="Line 40"/>
            <p:cNvSpPr>
              <a:spLocks noChangeShapeType="1"/>
            </p:cNvSpPr>
            <p:nvPr/>
          </p:nvSpPr>
          <p:spPr bwMode="auto">
            <a:xfrm>
              <a:off x="2969" y="1404"/>
              <a:ext cx="0" cy="1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6" name="Rectangle 41"/>
            <p:cNvSpPr>
              <a:spLocks noChangeArrowheads="1"/>
            </p:cNvSpPr>
            <p:nvPr/>
          </p:nvSpPr>
          <p:spPr bwMode="auto">
            <a:xfrm>
              <a:off x="2948" y="1384"/>
              <a:ext cx="29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ADD</a:t>
              </a:r>
            </a:p>
          </p:txBody>
        </p:sp>
        <p:sp>
          <p:nvSpPr>
            <p:cNvPr id="59417" name="Rectangle 42"/>
            <p:cNvSpPr>
              <a:spLocks noChangeArrowheads="1"/>
            </p:cNvSpPr>
            <p:nvPr/>
          </p:nvSpPr>
          <p:spPr bwMode="auto">
            <a:xfrm>
              <a:off x="3490" y="1390"/>
              <a:ext cx="24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300</a:t>
              </a:r>
            </a:p>
          </p:txBody>
        </p:sp>
        <p:sp>
          <p:nvSpPr>
            <p:cNvPr id="59418" name="Line 43"/>
            <p:cNvSpPr>
              <a:spLocks noChangeShapeType="1"/>
            </p:cNvSpPr>
            <p:nvPr/>
          </p:nvSpPr>
          <p:spPr bwMode="auto">
            <a:xfrm>
              <a:off x="3280" y="1404"/>
              <a:ext cx="0" cy="1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2600" y="1390"/>
              <a:ext cx="2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35</a:t>
              </a:r>
            </a:p>
          </p:txBody>
        </p:sp>
        <p:sp>
          <p:nvSpPr>
            <p:cNvPr id="59420" name="Line 45"/>
            <p:cNvSpPr>
              <a:spLocks noChangeShapeType="1"/>
            </p:cNvSpPr>
            <p:nvPr/>
          </p:nvSpPr>
          <p:spPr bwMode="auto">
            <a:xfrm>
              <a:off x="2838" y="1740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1" name="Line 46"/>
            <p:cNvSpPr>
              <a:spLocks noChangeShapeType="1"/>
            </p:cNvSpPr>
            <p:nvPr/>
          </p:nvSpPr>
          <p:spPr bwMode="auto">
            <a:xfrm>
              <a:off x="2838" y="1848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Rectangle 47"/>
            <p:cNvSpPr>
              <a:spLocks noChangeArrowheads="1"/>
            </p:cNvSpPr>
            <p:nvPr/>
          </p:nvSpPr>
          <p:spPr bwMode="auto">
            <a:xfrm>
              <a:off x="3219" y="1717"/>
              <a:ext cx="29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1350</a:t>
              </a:r>
            </a:p>
          </p:txBody>
        </p:sp>
        <p:sp>
          <p:nvSpPr>
            <p:cNvPr id="59423" name="Rectangle 48"/>
            <p:cNvSpPr>
              <a:spLocks noChangeArrowheads="1"/>
            </p:cNvSpPr>
            <p:nvPr/>
          </p:nvSpPr>
          <p:spPr bwMode="auto">
            <a:xfrm>
              <a:off x="2541" y="1723"/>
              <a:ext cx="24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300</a:t>
              </a:r>
            </a:p>
          </p:txBody>
        </p:sp>
        <p:grpSp>
          <p:nvGrpSpPr>
            <p:cNvPr id="59424" name="Group 49"/>
            <p:cNvGrpSpPr>
              <a:grpSpLocks/>
            </p:cNvGrpSpPr>
            <p:nvPr/>
          </p:nvGrpSpPr>
          <p:grpSpPr bwMode="auto">
            <a:xfrm>
              <a:off x="2839" y="2472"/>
              <a:ext cx="1114" cy="57"/>
              <a:chOff x="2665" y="3785"/>
              <a:chExt cx="1119" cy="71"/>
            </a:xfrm>
          </p:grpSpPr>
          <p:sp>
            <p:nvSpPr>
              <p:cNvPr id="59451" name="Arc 50"/>
              <p:cNvSpPr>
                <a:spLocks/>
              </p:cNvSpPr>
              <p:nvPr/>
            </p:nvSpPr>
            <p:spPr bwMode="auto">
              <a:xfrm>
                <a:off x="2665" y="3785"/>
                <a:ext cx="308" cy="36"/>
              </a:xfrm>
              <a:custGeom>
                <a:avLst/>
                <a:gdLst>
                  <a:gd name="T0" fmla="*/ 0 w 21600"/>
                  <a:gd name="T1" fmla="*/ 36 h 21600"/>
                  <a:gd name="T2" fmla="*/ 307 w 21600"/>
                  <a:gd name="T3" fmla="*/ 0 h 21600"/>
                  <a:gd name="T4" fmla="*/ 308 w 21600"/>
                  <a:gd name="T5" fmla="*/ 3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97"/>
                      <a:pt x="9628" y="38"/>
                      <a:pt x="2153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97"/>
                      <a:pt x="9628" y="38"/>
                      <a:pt x="2153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2" name="Arc 51"/>
              <p:cNvSpPr>
                <a:spLocks/>
              </p:cNvSpPr>
              <p:nvPr/>
            </p:nvSpPr>
            <p:spPr bwMode="auto">
              <a:xfrm>
                <a:off x="2967" y="3785"/>
                <a:ext cx="265" cy="36"/>
              </a:xfrm>
              <a:custGeom>
                <a:avLst/>
                <a:gdLst>
                  <a:gd name="T0" fmla="*/ 0 w 21682"/>
                  <a:gd name="T1" fmla="*/ 0 h 21600"/>
                  <a:gd name="T2" fmla="*/ 265 w 21682"/>
                  <a:gd name="T3" fmla="*/ 36 h 21600"/>
                  <a:gd name="T4" fmla="*/ 1 w 21682"/>
                  <a:gd name="T5" fmla="*/ 36 h 21600"/>
                  <a:gd name="T6" fmla="*/ 0 60000 65536"/>
                  <a:gd name="T7" fmla="*/ 0 60000 65536"/>
                  <a:gd name="T8" fmla="*/ 0 60000 65536"/>
                  <a:gd name="T9" fmla="*/ 0 w 21682"/>
                  <a:gd name="T10" fmla="*/ 0 h 21600"/>
                  <a:gd name="T11" fmla="*/ 21682 w 216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82" h="21600" fill="none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12011" y="0"/>
                      <a:pt x="21682" y="9670"/>
                      <a:pt x="21682" y="21600"/>
                    </a:cubicBezTo>
                  </a:path>
                  <a:path w="21682" h="21600" stroke="0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12011" y="0"/>
                      <a:pt x="21682" y="9670"/>
                      <a:pt x="21682" y="21600"/>
                    </a:cubicBezTo>
                    <a:lnTo>
                      <a:pt x="82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3" name="Arc 52"/>
              <p:cNvSpPr>
                <a:spLocks/>
              </p:cNvSpPr>
              <p:nvPr/>
            </p:nvSpPr>
            <p:spPr bwMode="auto">
              <a:xfrm>
                <a:off x="3249" y="3820"/>
                <a:ext cx="268" cy="36"/>
              </a:xfrm>
              <a:custGeom>
                <a:avLst/>
                <a:gdLst>
                  <a:gd name="T0" fmla="*/ 268 w 21600"/>
                  <a:gd name="T1" fmla="*/ 36 h 21600"/>
                  <a:gd name="T2" fmla="*/ 0 w 21600"/>
                  <a:gd name="T3" fmla="*/ 0 h 21600"/>
                  <a:gd name="T4" fmla="*/ 268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4" name="Arc 53"/>
              <p:cNvSpPr>
                <a:spLocks/>
              </p:cNvSpPr>
              <p:nvPr/>
            </p:nvSpPr>
            <p:spPr bwMode="auto">
              <a:xfrm>
                <a:off x="3516" y="3820"/>
                <a:ext cx="268" cy="36"/>
              </a:xfrm>
              <a:custGeom>
                <a:avLst/>
                <a:gdLst>
                  <a:gd name="T0" fmla="*/ 268 w 21600"/>
                  <a:gd name="T1" fmla="*/ 0 h 21600"/>
                  <a:gd name="T2" fmla="*/ 0 w 21600"/>
                  <a:gd name="T3" fmla="*/ 36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25" name="Line 54"/>
            <p:cNvSpPr>
              <a:spLocks noChangeShapeType="1"/>
            </p:cNvSpPr>
            <p:nvPr/>
          </p:nvSpPr>
          <p:spPr bwMode="auto">
            <a:xfrm>
              <a:off x="2834" y="1416"/>
              <a:ext cx="0" cy="107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Freeform 55"/>
            <p:cNvSpPr>
              <a:spLocks/>
            </p:cNvSpPr>
            <p:nvPr/>
          </p:nvSpPr>
          <p:spPr bwMode="auto">
            <a:xfrm>
              <a:off x="2830" y="1409"/>
              <a:ext cx="1132" cy="1089"/>
            </a:xfrm>
            <a:custGeom>
              <a:avLst/>
              <a:gdLst>
                <a:gd name="T0" fmla="*/ 0 w 1137"/>
                <a:gd name="T1" fmla="*/ 0 h 1361"/>
                <a:gd name="T2" fmla="*/ 1136 w 1137"/>
                <a:gd name="T3" fmla="*/ 0 h 1361"/>
                <a:gd name="T4" fmla="*/ 1136 w 1137"/>
                <a:gd name="T5" fmla="*/ 1360 h 1361"/>
                <a:gd name="T6" fmla="*/ 0 60000 65536"/>
                <a:gd name="T7" fmla="*/ 0 60000 65536"/>
                <a:gd name="T8" fmla="*/ 0 60000 65536"/>
                <a:gd name="T9" fmla="*/ 0 w 1137"/>
                <a:gd name="T10" fmla="*/ 0 h 1361"/>
                <a:gd name="T11" fmla="*/ 1137 w 1137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7" h="1361">
                  <a:moveTo>
                    <a:pt x="0" y="0"/>
                  </a:moveTo>
                  <a:lnTo>
                    <a:pt x="1136" y="0"/>
                  </a:lnTo>
                  <a:lnTo>
                    <a:pt x="1136" y="136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7" name="Line 56"/>
            <p:cNvSpPr>
              <a:spLocks noChangeShapeType="1"/>
            </p:cNvSpPr>
            <p:nvPr/>
          </p:nvSpPr>
          <p:spPr bwMode="auto">
            <a:xfrm>
              <a:off x="2838" y="2141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8" name="Line 57"/>
            <p:cNvSpPr>
              <a:spLocks noChangeShapeType="1"/>
            </p:cNvSpPr>
            <p:nvPr/>
          </p:nvSpPr>
          <p:spPr bwMode="auto">
            <a:xfrm>
              <a:off x="2838" y="2251"/>
              <a:ext cx="1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9" name="Rectangle 58"/>
            <p:cNvSpPr>
              <a:spLocks noChangeArrowheads="1"/>
            </p:cNvSpPr>
            <p:nvPr/>
          </p:nvSpPr>
          <p:spPr bwMode="auto">
            <a:xfrm>
              <a:off x="3074" y="2125"/>
              <a:ext cx="44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Operand</a:t>
              </a:r>
            </a:p>
          </p:txBody>
        </p:sp>
        <p:sp>
          <p:nvSpPr>
            <p:cNvPr id="59430" name="Rectangle 59"/>
            <p:cNvSpPr>
              <a:spLocks noChangeArrowheads="1"/>
            </p:cNvSpPr>
            <p:nvPr/>
          </p:nvSpPr>
          <p:spPr bwMode="auto">
            <a:xfrm>
              <a:off x="2508" y="2125"/>
              <a:ext cx="29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1350</a:t>
              </a:r>
            </a:p>
          </p:txBody>
        </p:sp>
        <p:sp>
          <p:nvSpPr>
            <p:cNvPr id="59431" name="Oval 60"/>
            <p:cNvSpPr>
              <a:spLocks noChangeArrowheads="1"/>
            </p:cNvSpPr>
            <p:nvPr/>
          </p:nvSpPr>
          <p:spPr bwMode="auto">
            <a:xfrm>
              <a:off x="1571" y="2689"/>
              <a:ext cx="207" cy="166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32" name="Rectangle 61"/>
            <p:cNvSpPr>
              <a:spLocks noChangeArrowheads="1"/>
            </p:cNvSpPr>
            <p:nvPr/>
          </p:nvSpPr>
          <p:spPr bwMode="auto">
            <a:xfrm>
              <a:off x="1571" y="2659"/>
              <a:ext cx="22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2400"/>
                <a:t>+</a:t>
              </a:r>
            </a:p>
          </p:txBody>
        </p:sp>
        <p:sp>
          <p:nvSpPr>
            <p:cNvPr id="59433" name="Rectangle 62"/>
            <p:cNvSpPr>
              <a:spLocks noChangeArrowheads="1"/>
            </p:cNvSpPr>
            <p:nvPr/>
          </p:nvSpPr>
          <p:spPr bwMode="auto">
            <a:xfrm>
              <a:off x="1118" y="3054"/>
              <a:ext cx="1115" cy="1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34" name="Rectangle 63"/>
            <p:cNvSpPr>
              <a:spLocks noChangeArrowheads="1"/>
            </p:cNvSpPr>
            <p:nvPr/>
          </p:nvSpPr>
          <p:spPr bwMode="auto">
            <a:xfrm>
              <a:off x="1525" y="3028"/>
              <a:ext cx="23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AC</a:t>
              </a:r>
            </a:p>
          </p:txBody>
        </p:sp>
        <p:sp>
          <p:nvSpPr>
            <p:cNvPr id="59435" name="Freeform 64"/>
            <p:cNvSpPr>
              <a:spLocks/>
            </p:cNvSpPr>
            <p:nvPr/>
          </p:nvSpPr>
          <p:spPr bwMode="auto">
            <a:xfrm>
              <a:off x="905" y="3179"/>
              <a:ext cx="766" cy="110"/>
            </a:xfrm>
            <a:custGeom>
              <a:avLst/>
              <a:gdLst>
                <a:gd name="T0" fmla="*/ 768 w 769"/>
                <a:gd name="T1" fmla="*/ 0 h 137"/>
                <a:gd name="T2" fmla="*/ 768 w 769"/>
                <a:gd name="T3" fmla="*/ 136 h 137"/>
                <a:gd name="T4" fmla="*/ 0 w 769"/>
                <a:gd name="T5" fmla="*/ 136 h 137"/>
                <a:gd name="T6" fmla="*/ 0 60000 65536"/>
                <a:gd name="T7" fmla="*/ 0 60000 65536"/>
                <a:gd name="T8" fmla="*/ 0 60000 65536"/>
                <a:gd name="T9" fmla="*/ 0 w 769"/>
                <a:gd name="T10" fmla="*/ 0 h 137"/>
                <a:gd name="T11" fmla="*/ 769 w 769"/>
                <a:gd name="T12" fmla="*/ 137 h 1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9" h="137">
                  <a:moveTo>
                    <a:pt x="768" y="0"/>
                  </a:moveTo>
                  <a:lnTo>
                    <a:pt x="768" y="136"/>
                  </a:lnTo>
                  <a:lnTo>
                    <a:pt x="0" y="136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6" name="Line 65"/>
            <p:cNvSpPr>
              <a:spLocks noChangeShapeType="1"/>
            </p:cNvSpPr>
            <p:nvPr/>
          </p:nvSpPr>
          <p:spPr bwMode="auto">
            <a:xfrm>
              <a:off x="902" y="2797"/>
              <a:ext cx="0" cy="50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Line 66"/>
            <p:cNvSpPr>
              <a:spLocks noChangeShapeType="1"/>
            </p:cNvSpPr>
            <p:nvPr/>
          </p:nvSpPr>
          <p:spPr bwMode="auto">
            <a:xfrm>
              <a:off x="895" y="2794"/>
              <a:ext cx="66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Oval 67"/>
            <p:cNvSpPr>
              <a:spLocks noChangeArrowheads="1"/>
            </p:cNvSpPr>
            <p:nvPr/>
          </p:nvSpPr>
          <p:spPr bwMode="auto">
            <a:xfrm>
              <a:off x="3284" y="2689"/>
              <a:ext cx="215" cy="166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39" name="Rectangle 68"/>
            <p:cNvSpPr>
              <a:spLocks noChangeArrowheads="1"/>
            </p:cNvSpPr>
            <p:nvPr/>
          </p:nvSpPr>
          <p:spPr bwMode="auto">
            <a:xfrm>
              <a:off x="3297" y="2659"/>
              <a:ext cx="22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2400"/>
                <a:t>+</a:t>
              </a:r>
            </a:p>
          </p:txBody>
        </p:sp>
        <p:sp>
          <p:nvSpPr>
            <p:cNvPr id="59440" name="Rectangle 69"/>
            <p:cNvSpPr>
              <a:spLocks noChangeArrowheads="1"/>
            </p:cNvSpPr>
            <p:nvPr/>
          </p:nvSpPr>
          <p:spPr bwMode="auto">
            <a:xfrm>
              <a:off x="2838" y="3054"/>
              <a:ext cx="1115" cy="1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41" name="Rectangle 70"/>
            <p:cNvSpPr>
              <a:spLocks noChangeArrowheads="1"/>
            </p:cNvSpPr>
            <p:nvPr/>
          </p:nvSpPr>
          <p:spPr bwMode="auto">
            <a:xfrm>
              <a:off x="3267" y="3028"/>
              <a:ext cx="23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/>
                <a:t>AC</a:t>
              </a:r>
            </a:p>
          </p:txBody>
        </p:sp>
        <p:sp>
          <p:nvSpPr>
            <p:cNvPr id="59442" name="Freeform 71"/>
            <p:cNvSpPr>
              <a:spLocks/>
            </p:cNvSpPr>
            <p:nvPr/>
          </p:nvSpPr>
          <p:spPr bwMode="auto">
            <a:xfrm>
              <a:off x="2617" y="3173"/>
              <a:ext cx="773" cy="110"/>
            </a:xfrm>
            <a:custGeom>
              <a:avLst/>
              <a:gdLst>
                <a:gd name="T0" fmla="*/ 776 w 777"/>
                <a:gd name="T1" fmla="*/ 0 h 137"/>
                <a:gd name="T2" fmla="*/ 776 w 777"/>
                <a:gd name="T3" fmla="*/ 136 h 137"/>
                <a:gd name="T4" fmla="*/ 0 w 777"/>
                <a:gd name="T5" fmla="*/ 136 h 137"/>
                <a:gd name="T6" fmla="*/ 0 60000 65536"/>
                <a:gd name="T7" fmla="*/ 0 60000 65536"/>
                <a:gd name="T8" fmla="*/ 0 60000 65536"/>
                <a:gd name="T9" fmla="*/ 0 w 777"/>
                <a:gd name="T10" fmla="*/ 0 h 137"/>
                <a:gd name="T11" fmla="*/ 777 w 777"/>
                <a:gd name="T12" fmla="*/ 137 h 1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37">
                  <a:moveTo>
                    <a:pt x="776" y="0"/>
                  </a:moveTo>
                  <a:lnTo>
                    <a:pt x="776" y="136"/>
                  </a:lnTo>
                  <a:lnTo>
                    <a:pt x="0" y="136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43" name="Line 72"/>
            <p:cNvSpPr>
              <a:spLocks noChangeShapeType="1"/>
            </p:cNvSpPr>
            <p:nvPr/>
          </p:nvSpPr>
          <p:spPr bwMode="auto">
            <a:xfrm>
              <a:off x="2609" y="2797"/>
              <a:ext cx="0" cy="4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4" name="Rectangle 73"/>
            <p:cNvSpPr>
              <a:spLocks noChangeArrowheads="1"/>
            </p:cNvSpPr>
            <p:nvPr/>
          </p:nvSpPr>
          <p:spPr bwMode="auto">
            <a:xfrm>
              <a:off x="1175" y="1178"/>
              <a:ext cx="10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Direct addressing</a:t>
              </a:r>
            </a:p>
          </p:txBody>
        </p:sp>
        <p:sp>
          <p:nvSpPr>
            <p:cNvPr id="59445" name="Rectangle 74"/>
            <p:cNvSpPr>
              <a:spLocks noChangeArrowheads="1"/>
            </p:cNvSpPr>
            <p:nvPr/>
          </p:nvSpPr>
          <p:spPr bwMode="auto">
            <a:xfrm>
              <a:off x="2889" y="1165"/>
              <a:ext cx="1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1pPr>
              <a:lvl2pPr marL="742950" indent="-28575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2pPr>
              <a:lvl3pPr marL="11430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3pPr>
              <a:lvl4pPr marL="16002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4pPr>
              <a:lvl5pPr marL="2057400" indent="-228600" defTabSz="762000"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5pPr>
              <a:lvl6pPr marL="25146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6pPr>
              <a:lvl7pPr marL="29718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7pPr>
              <a:lvl8pPr marL="34290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8pPr>
              <a:lvl9pPr marL="3886200" indent="-228600" defTabSz="762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kumimoji="1" sz="1000" b="1">
                  <a:solidFill>
                    <a:srgbClr val="000000"/>
                  </a:solidFill>
                  <a:latin typeface="Arial" panose="020B0604020202020204" pitchFamily="34" charset="0"/>
                  <a:ea typeface="굴림" panose="020B0600000101010101" pitchFamily="34" charset="-127"/>
                </a:defRPr>
              </a:lvl9pPr>
            </a:lstStyle>
            <a:p>
              <a:r>
                <a:rPr lang="en-US" altLang="ko-KR" sz="1400"/>
                <a:t>Indirect addressing</a:t>
              </a:r>
            </a:p>
          </p:txBody>
        </p:sp>
        <p:sp>
          <p:nvSpPr>
            <p:cNvPr id="59446" name="Line 75"/>
            <p:cNvSpPr>
              <a:spLocks noChangeShapeType="1"/>
            </p:cNvSpPr>
            <p:nvPr/>
          </p:nvSpPr>
          <p:spPr bwMode="auto">
            <a:xfrm>
              <a:off x="2611" y="2800"/>
              <a:ext cx="66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7" name="Line 76"/>
            <p:cNvSpPr>
              <a:spLocks noChangeShapeType="1"/>
            </p:cNvSpPr>
            <p:nvPr/>
          </p:nvSpPr>
          <p:spPr bwMode="auto">
            <a:xfrm>
              <a:off x="3384" y="2250"/>
              <a:ext cx="0" cy="4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8" name="Line 77"/>
            <p:cNvSpPr>
              <a:spLocks noChangeShapeType="1"/>
            </p:cNvSpPr>
            <p:nvPr/>
          </p:nvSpPr>
          <p:spPr bwMode="auto">
            <a:xfrm>
              <a:off x="1668" y="2076"/>
              <a:ext cx="0" cy="5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9" name="Line 78"/>
            <p:cNvSpPr>
              <a:spLocks noChangeShapeType="1"/>
            </p:cNvSpPr>
            <p:nvPr/>
          </p:nvSpPr>
          <p:spPr bwMode="auto">
            <a:xfrm>
              <a:off x="1674" y="2856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0" name="Line 79"/>
            <p:cNvSpPr>
              <a:spLocks noChangeShapeType="1"/>
            </p:cNvSpPr>
            <p:nvPr/>
          </p:nvSpPr>
          <p:spPr bwMode="auto">
            <a:xfrm>
              <a:off x="3390" y="2862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8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414380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75089" y="301626"/>
            <a:ext cx="4548187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PROCESSOR REGISTERS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1895475" y="1009650"/>
            <a:ext cx="8115300" cy="537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2000"/>
              <a:t>A processor has many registers to hold instructions, addresses, data, etc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The processor has a register, the </a:t>
            </a:r>
            <a:r>
              <a:rPr lang="en-US" altLang="ko-KR" sz="2000" i="1"/>
              <a:t>Program Counter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PC</a:t>
            </a:r>
            <a:r>
              <a:rPr lang="en-US" altLang="ko-KR" sz="2000"/>
              <a:t>) that holds the memory address of the next instruction to get</a:t>
            </a:r>
          </a:p>
          <a:p>
            <a:pPr lvl="1">
              <a:lnSpc>
                <a:spcPct val="100000"/>
              </a:lnSpc>
            </a:pPr>
            <a:r>
              <a:rPr lang="en-US" altLang="ko-KR" sz="1600"/>
              <a:t>Since the memory in the Basic Computer only has 4096 locations, the PC only needs 12 bits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In a direct or indirect addressing, the processor needs to keep track of what locations in memory it is addressing: The </a:t>
            </a:r>
            <a:r>
              <a:rPr lang="en-US" altLang="ko-KR" sz="2000" i="1"/>
              <a:t>Address Register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AR</a:t>
            </a:r>
            <a:r>
              <a:rPr lang="en-US" altLang="ko-KR" sz="2000"/>
              <a:t>) is used for this</a:t>
            </a:r>
          </a:p>
          <a:p>
            <a:pPr lvl="1">
              <a:lnSpc>
                <a:spcPct val="100000"/>
              </a:lnSpc>
            </a:pPr>
            <a:r>
              <a:rPr lang="en-US" altLang="ko-KR" sz="1600"/>
              <a:t>The AR is a 12 bit register in the Basic Computer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When an operand is found, using either direct or indirect addressing, it is placed in the </a:t>
            </a:r>
            <a:r>
              <a:rPr lang="en-US" altLang="ko-KR" sz="2000" i="1"/>
              <a:t>Data Register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DR</a:t>
            </a:r>
            <a:r>
              <a:rPr lang="en-US" altLang="ko-KR" sz="2000"/>
              <a:t>). The processor then uses this value as data for its operation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The Basic Computer has a single </a:t>
            </a:r>
            <a:r>
              <a:rPr lang="en-US" altLang="ko-KR" sz="2000" i="1"/>
              <a:t>general purpose register</a:t>
            </a:r>
            <a:r>
              <a:rPr lang="en-US" altLang="ko-KR" sz="2000"/>
              <a:t> – the </a:t>
            </a:r>
            <a:r>
              <a:rPr lang="en-US" altLang="ko-KR" sz="2000" i="1"/>
              <a:t>Accumulator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AC</a:t>
            </a:r>
            <a:r>
              <a:rPr lang="en-US" altLang="ko-KR" sz="2000"/>
              <a:t>)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8873829" y="0"/>
            <a:ext cx="167193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codes</a:t>
            </a:r>
          </a:p>
        </p:txBody>
      </p:sp>
      <p:sp>
        <p:nvSpPr>
          <p:cNvPr id="60421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17170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75089" y="301626"/>
            <a:ext cx="4548187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PROCESSOR REGISTERS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1895475" y="1009650"/>
            <a:ext cx="8401050" cy="537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2000"/>
              <a:t>The significance of a general purpose register is that it can be referred to in instructions</a:t>
            </a:r>
          </a:p>
          <a:p>
            <a:pPr lvl="1">
              <a:lnSpc>
                <a:spcPct val="100000"/>
              </a:lnSpc>
            </a:pPr>
            <a:r>
              <a:rPr lang="en-US" altLang="ko-KR" sz="1600"/>
              <a:t>e.g. load AC with the contents of a specific memory location; store the contents of AC into a specified memory location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Often a processor will need a scratch register to store intermediate results or other temporary data; in the Basic Computer this is the </a:t>
            </a:r>
            <a:r>
              <a:rPr lang="en-US" altLang="ko-KR" sz="2000" i="1"/>
              <a:t>Temporary Register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TR</a:t>
            </a:r>
            <a:r>
              <a:rPr lang="en-US" altLang="ko-KR" sz="2000"/>
              <a:t>)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The Basic Computer uses a very simple model of input/output (I/O) operations</a:t>
            </a:r>
          </a:p>
          <a:p>
            <a:pPr lvl="1">
              <a:lnSpc>
                <a:spcPct val="100000"/>
              </a:lnSpc>
            </a:pPr>
            <a:r>
              <a:rPr lang="en-US" altLang="ko-KR" sz="1600"/>
              <a:t>Input devices are considered to send 8 bits of character data to the processor</a:t>
            </a:r>
          </a:p>
          <a:p>
            <a:pPr lvl="1">
              <a:lnSpc>
                <a:spcPct val="100000"/>
              </a:lnSpc>
            </a:pPr>
            <a:r>
              <a:rPr lang="en-US" altLang="ko-KR" sz="1600"/>
              <a:t>The processor can send 8 bits of character data to output devices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The </a:t>
            </a:r>
            <a:r>
              <a:rPr lang="en-US" altLang="ko-KR" sz="2000" i="1"/>
              <a:t>Input Register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INPR</a:t>
            </a:r>
            <a:r>
              <a:rPr lang="en-US" altLang="ko-KR" sz="2000"/>
              <a:t>) holds an 8 bit character gotten from an input device</a:t>
            </a:r>
          </a:p>
          <a:p>
            <a:pPr>
              <a:lnSpc>
                <a:spcPct val="100000"/>
              </a:lnSpc>
            </a:pPr>
            <a:r>
              <a:rPr lang="en-US" altLang="ko-KR" sz="2000"/>
              <a:t>The </a:t>
            </a:r>
            <a:r>
              <a:rPr lang="en-US" altLang="ko-KR" sz="2000" i="1"/>
              <a:t>Output Register</a:t>
            </a:r>
            <a:r>
              <a:rPr lang="en-US" altLang="ko-KR" sz="2000"/>
              <a:t> (</a:t>
            </a:r>
            <a:r>
              <a:rPr lang="en-US" altLang="ko-KR" sz="2000">
                <a:solidFill>
                  <a:schemeClr val="tx2"/>
                </a:solidFill>
              </a:rPr>
              <a:t>OUTR</a:t>
            </a:r>
            <a:r>
              <a:rPr lang="en-US" altLang="ko-KR" sz="2000"/>
              <a:t>) holds an 8 bit character to be send to an output device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873829" y="0"/>
            <a:ext cx="167193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Instruction codes</a:t>
            </a:r>
          </a:p>
        </p:txBody>
      </p:sp>
      <p:sp>
        <p:nvSpPr>
          <p:cNvPr id="61445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 dirty="0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67443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81389" y="315914"/>
            <a:ext cx="5616575" cy="422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en-US" altLang="ko-KR" sz="2800"/>
              <a:t>BASIC COMPUTER  REGISTERS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495800" y="4386263"/>
            <a:ext cx="23114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ko-KR" sz="1800"/>
              <a:t>List of BC Registers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895601" y="4652963"/>
            <a:ext cx="5902325" cy="18843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381250" y="4638675"/>
            <a:ext cx="6503384" cy="214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5715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DR           16        Data Register	 Holds memory operand</a:t>
            </a:r>
          </a:p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AR           12        Address Register         Holds address for memory</a:t>
            </a:r>
          </a:p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AC           16        Accumulator	 	 Processor register</a:t>
            </a:r>
          </a:p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IR	            16        Instruction Register     Holds instruction code</a:t>
            </a:r>
          </a:p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PC           12        Program Counter	 Holds address of instruction</a:t>
            </a:r>
          </a:p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TR           16        Temporary Register     Holds temporary data</a:t>
            </a:r>
          </a:p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INPR         8         Input Register              Holds input character</a:t>
            </a:r>
          </a:p>
          <a:p>
            <a:pPr lvl="1">
              <a:lnSpc>
                <a:spcPct val="91000"/>
              </a:lnSpc>
              <a:spcBef>
                <a:spcPct val="18000"/>
              </a:spcBef>
            </a:pPr>
            <a:r>
              <a:rPr lang="en-US" altLang="ko-KR" sz="1400"/>
              <a:t>OUTR       8	         Output Register           Holds output character</a:t>
            </a:r>
          </a:p>
          <a:p>
            <a:pPr latinLnBrk="1"/>
            <a:endParaRPr lang="en-US" altLang="ko-KR" sz="1400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9542328" y="0"/>
            <a:ext cx="99867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pPr algn="r"/>
            <a:r>
              <a:rPr lang="en-US" altLang="ko-KR" sz="1400" i="1"/>
              <a:t>Registers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146300" y="792164"/>
            <a:ext cx="374782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800"/>
              <a:t>Registers in the Basic Computer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594100" y="1538289"/>
            <a:ext cx="1582738" cy="2238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463925" y="1335088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11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018089" y="1335088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4206875" y="1519238"/>
            <a:ext cx="43281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PC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3024188" y="2624138"/>
            <a:ext cx="2152650" cy="2222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908300" y="2430463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5018089" y="2430463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3806825" y="2605088"/>
            <a:ext cx="36228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IR</a:t>
            </a: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3024188" y="3165476"/>
            <a:ext cx="2152650" cy="2254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2908300" y="2952750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</a:t>
            </a: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5018089" y="29527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3806826" y="3146425"/>
            <a:ext cx="42159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TR</a:t>
            </a: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3024189" y="3709988"/>
            <a:ext cx="941387" cy="2222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2908301" y="34861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7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5018089" y="34861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3149600" y="3687763"/>
            <a:ext cx="69089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OUTR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5934075" y="3165476"/>
            <a:ext cx="2154238" cy="2254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5818188" y="2943225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</a:t>
            </a:r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7929564" y="2943225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6715125" y="3146425"/>
            <a:ext cx="4424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DR</a:t>
            </a:r>
          </a:p>
        </p:txBody>
      </p:sp>
      <p:sp>
        <p:nvSpPr>
          <p:cNvPr id="62492" name="Rectangle 28"/>
          <p:cNvSpPr>
            <a:spLocks noChangeArrowheads="1"/>
          </p:cNvSpPr>
          <p:nvPr/>
        </p:nvSpPr>
        <p:spPr bwMode="auto">
          <a:xfrm>
            <a:off x="5934075" y="3709988"/>
            <a:ext cx="2154238" cy="2222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93" name="Rectangle 29"/>
          <p:cNvSpPr>
            <a:spLocks noChangeArrowheads="1"/>
          </p:cNvSpPr>
          <p:nvPr/>
        </p:nvSpPr>
        <p:spPr bwMode="auto">
          <a:xfrm>
            <a:off x="5818188" y="3505200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15</a:t>
            </a:r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7931151" y="35052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6715125" y="3687763"/>
            <a:ext cx="4424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AC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3594100" y="2079626"/>
            <a:ext cx="1582738" cy="2254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3463925" y="1866900"/>
            <a:ext cx="323808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11</a:t>
            </a:r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5018089" y="186690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499" name="Rectangle 35"/>
          <p:cNvSpPr>
            <a:spLocks noChangeArrowheads="1"/>
          </p:cNvSpPr>
          <p:nvPr/>
        </p:nvSpPr>
        <p:spPr bwMode="auto">
          <a:xfrm>
            <a:off x="4206875" y="2060575"/>
            <a:ext cx="44243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AR</a:t>
            </a:r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4235450" y="3709988"/>
            <a:ext cx="941388" cy="2222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501" name="Rectangle 37"/>
          <p:cNvSpPr>
            <a:spLocks noChangeArrowheads="1"/>
          </p:cNvSpPr>
          <p:nvPr/>
        </p:nvSpPr>
        <p:spPr bwMode="auto">
          <a:xfrm>
            <a:off x="4291013" y="3687763"/>
            <a:ext cx="61234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INPR</a:t>
            </a:r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3806826" y="34861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0</a:t>
            </a:r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4119564" y="3486150"/>
            <a:ext cx="25327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/>
              <a:t>7</a:t>
            </a:r>
          </a:p>
        </p:txBody>
      </p:sp>
      <p:sp>
        <p:nvSpPr>
          <p:cNvPr id="62504" name="Rectangle 40"/>
          <p:cNvSpPr>
            <a:spLocks noChangeArrowheads="1"/>
          </p:cNvSpPr>
          <p:nvPr/>
        </p:nvSpPr>
        <p:spPr bwMode="auto">
          <a:xfrm>
            <a:off x="5934075" y="1439864"/>
            <a:ext cx="2154238" cy="10636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62505" name="Rectangle 41"/>
          <p:cNvSpPr>
            <a:spLocks noChangeArrowheads="1"/>
          </p:cNvSpPr>
          <p:nvPr/>
        </p:nvSpPr>
        <p:spPr bwMode="auto">
          <a:xfrm>
            <a:off x="6488113" y="1663701"/>
            <a:ext cx="87043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Memory</a:t>
            </a:r>
          </a:p>
          <a:p>
            <a:pPr eaLnBrk="1"/>
            <a:endParaRPr lang="en-US" altLang="ko-KR" sz="1400"/>
          </a:p>
        </p:txBody>
      </p:sp>
      <p:sp>
        <p:nvSpPr>
          <p:cNvPr id="62506" name="Rectangle 42"/>
          <p:cNvSpPr>
            <a:spLocks noChangeArrowheads="1"/>
          </p:cNvSpPr>
          <p:nvPr/>
        </p:nvSpPr>
        <p:spPr bwMode="auto">
          <a:xfrm>
            <a:off x="6883400" y="2166939"/>
            <a:ext cx="18280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endParaRPr lang="en-US" altLang="ko-KR" sz="1400"/>
          </a:p>
          <a:p>
            <a:pPr eaLnBrk="1"/>
            <a:endParaRPr lang="en-US" altLang="ko-KR" sz="1400"/>
          </a:p>
        </p:txBody>
      </p:sp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6489701" y="1957388"/>
            <a:ext cx="97783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4096 x 16</a:t>
            </a:r>
          </a:p>
        </p:txBody>
      </p:sp>
      <p:sp>
        <p:nvSpPr>
          <p:cNvPr id="62508" name="Line 46"/>
          <p:cNvSpPr>
            <a:spLocks noChangeShapeType="1"/>
          </p:cNvSpPr>
          <p:nvPr/>
        </p:nvSpPr>
        <p:spPr bwMode="auto">
          <a:xfrm>
            <a:off x="2695575" y="1200151"/>
            <a:ext cx="0" cy="29432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09" name="Line 47"/>
          <p:cNvSpPr>
            <a:spLocks noChangeShapeType="1"/>
          </p:cNvSpPr>
          <p:nvPr/>
        </p:nvSpPr>
        <p:spPr bwMode="auto">
          <a:xfrm rot="-5400000">
            <a:off x="5602288" y="1316038"/>
            <a:ext cx="0" cy="57912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10" name="Line 48"/>
          <p:cNvSpPr>
            <a:spLocks noChangeShapeType="1"/>
          </p:cNvSpPr>
          <p:nvPr/>
        </p:nvSpPr>
        <p:spPr bwMode="auto">
          <a:xfrm rot="-5400000">
            <a:off x="4108450" y="-168275"/>
            <a:ext cx="0" cy="27622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11" name="Line 49"/>
          <p:cNvSpPr>
            <a:spLocks noChangeShapeType="1"/>
          </p:cNvSpPr>
          <p:nvPr/>
        </p:nvSpPr>
        <p:spPr bwMode="auto">
          <a:xfrm>
            <a:off x="5492750" y="1254125"/>
            <a:ext cx="0" cy="16192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12" name="Line 50"/>
          <p:cNvSpPr>
            <a:spLocks noChangeShapeType="1"/>
          </p:cNvSpPr>
          <p:nvPr/>
        </p:nvSpPr>
        <p:spPr bwMode="auto">
          <a:xfrm rot="-5400000">
            <a:off x="6980238" y="1417638"/>
            <a:ext cx="0" cy="29337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13" name="Line 51"/>
          <p:cNvSpPr>
            <a:spLocks noChangeShapeType="1"/>
          </p:cNvSpPr>
          <p:nvPr/>
        </p:nvSpPr>
        <p:spPr bwMode="auto">
          <a:xfrm>
            <a:off x="8464550" y="2892426"/>
            <a:ext cx="0" cy="12287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14" name="Text Box 52"/>
          <p:cNvSpPr txBox="1">
            <a:spLocks noChangeArrowheads="1"/>
          </p:cNvSpPr>
          <p:nvPr/>
        </p:nvSpPr>
        <p:spPr bwMode="auto">
          <a:xfrm>
            <a:off x="8451850" y="2676526"/>
            <a:ext cx="5645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/>
              <a:t>CPU</a:t>
            </a:r>
          </a:p>
        </p:txBody>
      </p:sp>
      <p:sp>
        <p:nvSpPr>
          <p:cNvPr id="62515" name="Rectangle 11"/>
          <p:cNvSpPr>
            <a:spLocks noChangeArrowheads="1"/>
          </p:cNvSpPr>
          <p:nvPr/>
        </p:nvSpPr>
        <p:spPr bwMode="auto">
          <a:xfrm>
            <a:off x="1524000" y="0"/>
            <a:ext cx="3470502" cy="26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1pPr>
            <a:lvl2pPr marL="742950" indent="-28575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2pPr>
            <a:lvl3pPr marL="11430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3pPr>
            <a:lvl4pPr marL="16002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4pPr>
            <a:lvl5pPr marL="2057400" indent="-228600" defTabSz="762000"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5pPr>
            <a:lvl6pPr marL="25146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6pPr>
            <a:lvl7pPr marL="29718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7pPr>
            <a:lvl8pPr marL="34290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8pPr>
            <a:lvl9pPr marL="3886200" indent="-2286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34" charset="-127"/>
              </a:defRPr>
            </a:lvl9pPr>
          </a:lstStyle>
          <a:p>
            <a:r>
              <a:rPr lang="en-US" altLang="ko-KR" sz="1400" i="1"/>
              <a:t>Basic Computer Organization &amp; Design</a:t>
            </a:r>
          </a:p>
        </p:txBody>
      </p:sp>
    </p:spTree>
    <p:extLst>
      <p:ext uri="{BB962C8B-B14F-4D97-AF65-F5344CB8AC3E}">
        <p14:creationId xmlns:p14="http://schemas.microsoft.com/office/powerpoint/2010/main" val="340721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</TotalTime>
  <Words>2817</Words>
  <Application>Microsoft Office PowerPoint</Application>
  <PresentationFormat>Widescreen</PresentationFormat>
  <Paragraphs>931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굴림</vt:lpstr>
      <vt:lpstr>Malgun Gothic</vt:lpstr>
      <vt:lpstr>Arial</vt:lpstr>
      <vt:lpstr>Gill Sans MT</vt:lpstr>
      <vt:lpstr>Impact</vt:lpstr>
      <vt:lpstr>휴먼매직체</vt:lpstr>
      <vt:lpstr>Symbol</vt:lpstr>
      <vt:lpstr>Wingdings</vt:lpstr>
      <vt:lpstr>Badge</vt:lpstr>
      <vt:lpstr>BASIC  COMPUTER  ORGANIZATION  AND  DESIGN</vt:lpstr>
      <vt:lpstr>INTRODUCTION</vt:lpstr>
      <vt:lpstr>THE BASIC COMPUTER</vt:lpstr>
      <vt:lpstr>INSTRUCTIONS</vt:lpstr>
      <vt:lpstr>INSTRUCTION FORMAT</vt:lpstr>
      <vt:lpstr>ADDRESSING MODES</vt:lpstr>
      <vt:lpstr>PROCESSOR REGISTERS</vt:lpstr>
      <vt:lpstr>PROCESSOR REGISTERS</vt:lpstr>
      <vt:lpstr>BASIC COMPUTER  REGISTERS</vt:lpstr>
      <vt:lpstr>COMMON  BUS  SYSTEM</vt:lpstr>
      <vt:lpstr>COMMON  BUS  SYSTEM</vt:lpstr>
      <vt:lpstr>COMMON  BUS  SYSTEM</vt:lpstr>
      <vt:lpstr>COMMON  BUS  SYSTEM</vt:lpstr>
      <vt:lpstr>BASIC COMPUTER  INSTRUCTIONS</vt:lpstr>
      <vt:lpstr>BASIC  COMPUTER  INSTRUCTIONS</vt:lpstr>
      <vt:lpstr>INSTRUCTION  SET  COMPLETENESS</vt:lpstr>
      <vt:lpstr>CONTROL UNIT</vt:lpstr>
      <vt:lpstr>TIMING  AND  CONTROL</vt:lpstr>
      <vt:lpstr>TIMING  SIGNALS</vt:lpstr>
      <vt:lpstr>INSTRUCTION  CYCLE</vt:lpstr>
      <vt:lpstr>FETCH and DECODE</vt:lpstr>
      <vt:lpstr>DETERMINE  THE  TYPE  OF  INSTRUCTION</vt:lpstr>
      <vt:lpstr>REGISTER  REFERENCE  INSTRUCTIONS</vt:lpstr>
      <vt:lpstr>MEMORY  REFERENCE  INSTRUCTIONS</vt:lpstr>
      <vt:lpstr>MEMORY  REFERENCE  INSTRUCTIONS</vt:lpstr>
      <vt:lpstr>MEMORY  REFERENCE  INSTRUCTIONS</vt:lpstr>
      <vt:lpstr>FLOWCHART FOR MEMORY REFERENCE INSTRUCTIONS</vt:lpstr>
      <vt:lpstr>INPUT-OUTPUT  AND  INTERRUPT</vt:lpstr>
      <vt:lpstr>PROGRAM  CONTROLLED  DATA  TRANSFER</vt:lpstr>
      <vt:lpstr>INPUT-OUTPUT  INSTRUCTIONS</vt:lpstr>
      <vt:lpstr>INTERRUPT  INITIATED  INPUT/OUTPUT</vt:lpstr>
      <vt:lpstr>FLOWCHART  FOR  INTERRUPT  CYCLE</vt:lpstr>
      <vt:lpstr>REGISTER  TRANSFER  OPERATIONS  IN  INTERRUPT CYCLE</vt:lpstr>
      <vt:lpstr>COMPLETE  COMPUTER  DESCRIPTION Flowchart  of  Operations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 COMPUTER  ORGANIZATION  AND  DESIGN</dc:title>
  <dc:creator>sdc1</dc:creator>
  <cp:lastModifiedBy>sdc1</cp:lastModifiedBy>
  <cp:revision>2</cp:revision>
  <dcterms:created xsi:type="dcterms:W3CDTF">2018-06-05T07:51:37Z</dcterms:created>
  <dcterms:modified xsi:type="dcterms:W3CDTF">2018-06-05T08:01:32Z</dcterms:modified>
</cp:coreProperties>
</file>